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570" r:id="rId3"/>
    <p:sldId id="573" r:id="rId4"/>
    <p:sldId id="257" r:id="rId5"/>
    <p:sldId id="571" r:id="rId6"/>
    <p:sldId id="748" r:id="rId7"/>
    <p:sldId id="749" r:id="rId8"/>
    <p:sldId id="799" r:id="rId9"/>
    <p:sldId id="4537" r:id="rId10"/>
    <p:sldId id="577" r:id="rId11"/>
    <p:sldId id="4539" r:id="rId12"/>
    <p:sldId id="759" r:id="rId13"/>
    <p:sldId id="760" r:id="rId14"/>
    <p:sldId id="770" r:id="rId15"/>
    <p:sldId id="417" r:id="rId16"/>
    <p:sldId id="761" r:id="rId17"/>
    <p:sldId id="762" r:id="rId18"/>
    <p:sldId id="763" r:id="rId19"/>
    <p:sldId id="768" r:id="rId20"/>
    <p:sldId id="611" r:id="rId21"/>
    <p:sldId id="647" r:id="rId22"/>
    <p:sldId id="764" r:id="rId23"/>
    <p:sldId id="765" r:id="rId24"/>
    <p:sldId id="258" r:id="rId25"/>
    <p:sldId id="766" r:id="rId26"/>
    <p:sldId id="347" r:id="rId27"/>
    <p:sldId id="798" r:id="rId28"/>
    <p:sldId id="767" r:id="rId29"/>
    <p:sldId id="753" r:id="rId30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68"/>
    <p:restoredTop sz="95005" autoAdjust="0"/>
  </p:normalViewPr>
  <p:slideViewPr>
    <p:cSldViewPr>
      <p:cViewPr varScale="1">
        <p:scale>
          <a:sx n="73" d="100"/>
          <a:sy n="73" d="100"/>
        </p:scale>
        <p:origin x="192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6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33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915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5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17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700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8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5: Process – PCB, System Calls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charset="0"/>
              </a:rPr>
              <a:t>Lifecycle of a Process</a:t>
            </a:r>
          </a:p>
        </p:txBody>
      </p:sp>
      <p:sp>
        <p:nvSpPr>
          <p:cNvPr id="358432" name="Rectangle 32"/>
          <p:cNvSpPr>
            <a:spLocks noGrp="1" noChangeArrowheads="1"/>
          </p:cNvSpPr>
          <p:nvPr>
            <p:ph type="body" idx="1"/>
          </p:nvPr>
        </p:nvSpPr>
        <p:spPr>
          <a:xfrm>
            <a:off x="381000" y="3810000"/>
            <a:ext cx="8305800" cy="2819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Gulim" charset="0"/>
              </a:rPr>
              <a:t>As a process executes, it changes state: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ea typeface="Gulim" charset="0"/>
              </a:rPr>
              <a:t>new</a:t>
            </a:r>
            <a:r>
              <a:rPr lang="en-US" altLang="ko-KR" dirty="0">
                <a:ea typeface="Gulim" charset="0"/>
              </a:rPr>
              <a:t>:  The process is being created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ea typeface="Gulim" charset="0"/>
              </a:rPr>
              <a:t>ready</a:t>
            </a:r>
            <a:r>
              <a:rPr lang="en-US" altLang="ko-KR" dirty="0">
                <a:ea typeface="Gulim" charset="0"/>
              </a:rPr>
              <a:t>:  The process is waiting to run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ea typeface="Gulim" charset="0"/>
              </a:rPr>
              <a:t>running</a:t>
            </a:r>
            <a:r>
              <a:rPr lang="en-US" altLang="ko-KR" dirty="0">
                <a:ea typeface="Gulim" charset="0"/>
              </a:rPr>
              <a:t>:  Instructions are being executed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ea typeface="Gulim" charset="0"/>
              </a:rPr>
              <a:t>waiting</a:t>
            </a:r>
            <a:r>
              <a:rPr lang="en-US" altLang="ko-KR" dirty="0">
                <a:ea typeface="Gulim" charset="0"/>
              </a:rPr>
              <a:t>:  Process waiting for some event to occur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ea typeface="Gulim" charset="0"/>
              </a:rPr>
              <a:t>terminated</a:t>
            </a:r>
            <a:r>
              <a:rPr lang="en-US" altLang="ko-KR" dirty="0">
                <a:ea typeface="Gulim" charset="0"/>
              </a:rPr>
              <a:t>:  The process has finished execution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24142" r="690" b="24419"/>
          <a:stretch>
            <a:fillRect/>
          </a:stretch>
        </p:blipFill>
        <p:spPr bwMode="auto">
          <a:xfrm>
            <a:off x="1295400" y="1023938"/>
            <a:ext cx="6553200" cy="255746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05" name="Freeform 5"/>
          <p:cNvSpPr>
            <a:spLocks/>
          </p:cNvSpPr>
          <p:nvPr/>
        </p:nvSpPr>
        <p:spPr bwMode="auto">
          <a:xfrm>
            <a:off x="3505200" y="2395538"/>
            <a:ext cx="1981200" cy="333375"/>
          </a:xfrm>
          <a:custGeom>
            <a:avLst/>
            <a:gdLst>
              <a:gd name="T0" fmla="*/ 0 w 1186"/>
              <a:gd name="T1" fmla="*/ 0 h 197"/>
              <a:gd name="T2" fmla="*/ 2147483647 w 1186"/>
              <a:gd name="T3" fmla="*/ 2147483647 h 197"/>
              <a:gd name="T4" fmla="*/ 2147483647 w 1186"/>
              <a:gd name="T5" fmla="*/ 2147483647 h 197"/>
              <a:gd name="T6" fmla="*/ 2147483647 w 1186"/>
              <a:gd name="T7" fmla="*/ 2147483647 h 197"/>
              <a:gd name="T8" fmla="*/ 2147483647 w 1186"/>
              <a:gd name="T9" fmla="*/ 2147483647 h 197"/>
              <a:gd name="T10" fmla="*/ 2147483647 w 1186"/>
              <a:gd name="T11" fmla="*/ 2147483647 h 197"/>
              <a:gd name="T12" fmla="*/ 2147483647 w 1186"/>
              <a:gd name="T13" fmla="*/ 2147483647 h 197"/>
              <a:gd name="T14" fmla="*/ 2147483647 w 1186"/>
              <a:gd name="T15" fmla="*/ 2147483647 h 1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6"/>
              <a:gd name="T25" fmla="*/ 0 h 197"/>
              <a:gd name="T26" fmla="*/ 1186 w 1186"/>
              <a:gd name="T27" fmla="*/ 197 h 19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6" h="197">
                <a:moveTo>
                  <a:pt x="0" y="0"/>
                </a:moveTo>
                <a:cubicBezTo>
                  <a:pt x="30" y="24"/>
                  <a:pt x="51" y="43"/>
                  <a:pt x="87" y="55"/>
                </a:cubicBezTo>
                <a:cubicBezTo>
                  <a:pt x="157" y="125"/>
                  <a:pt x="276" y="148"/>
                  <a:pt x="371" y="158"/>
                </a:cubicBezTo>
                <a:cubicBezTo>
                  <a:pt x="434" y="174"/>
                  <a:pt x="497" y="188"/>
                  <a:pt x="561" y="197"/>
                </a:cubicBezTo>
                <a:cubicBezTo>
                  <a:pt x="705" y="189"/>
                  <a:pt x="849" y="189"/>
                  <a:pt x="987" y="142"/>
                </a:cubicBezTo>
                <a:cubicBezTo>
                  <a:pt x="1028" y="128"/>
                  <a:pt x="1064" y="109"/>
                  <a:pt x="1105" y="95"/>
                </a:cubicBezTo>
                <a:cubicBezTo>
                  <a:pt x="1123" y="89"/>
                  <a:pt x="1136" y="74"/>
                  <a:pt x="1152" y="63"/>
                </a:cubicBezTo>
                <a:cubicBezTo>
                  <a:pt x="1178" y="46"/>
                  <a:pt x="1186" y="47"/>
                  <a:pt x="1168" y="4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07" name="Freeform 7"/>
          <p:cNvSpPr>
            <a:spLocks/>
          </p:cNvSpPr>
          <p:nvPr/>
        </p:nvSpPr>
        <p:spPr bwMode="auto">
          <a:xfrm>
            <a:off x="3498850" y="1476375"/>
            <a:ext cx="2025650" cy="455613"/>
          </a:xfrm>
          <a:custGeom>
            <a:avLst/>
            <a:gdLst>
              <a:gd name="T0" fmla="*/ 2147483647 w 1276"/>
              <a:gd name="T1" fmla="*/ 2147483647 h 287"/>
              <a:gd name="T2" fmla="*/ 2147483647 w 1276"/>
              <a:gd name="T3" fmla="*/ 2147483647 h 287"/>
              <a:gd name="T4" fmla="*/ 2147483647 w 1276"/>
              <a:gd name="T5" fmla="*/ 2147483647 h 287"/>
              <a:gd name="T6" fmla="*/ 2147483647 w 1276"/>
              <a:gd name="T7" fmla="*/ 2147483647 h 287"/>
              <a:gd name="T8" fmla="*/ 2147483647 w 1276"/>
              <a:gd name="T9" fmla="*/ 2147483647 h 287"/>
              <a:gd name="T10" fmla="*/ 2147483647 w 1276"/>
              <a:gd name="T11" fmla="*/ 2147483647 h 287"/>
              <a:gd name="T12" fmla="*/ 2147483647 w 1276"/>
              <a:gd name="T13" fmla="*/ 0 h 287"/>
              <a:gd name="T14" fmla="*/ 2147483647 w 1276"/>
              <a:gd name="T15" fmla="*/ 2147483647 h 287"/>
              <a:gd name="T16" fmla="*/ 2147483647 w 1276"/>
              <a:gd name="T17" fmla="*/ 2147483647 h 287"/>
              <a:gd name="T18" fmla="*/ 2147483647 w 1276"/>
              <a:gd name="T19" fmla="*/ 2147483647 h 287"/>
              <a:gd name="T20" fmla="*/ 2147483647 w 1276"/>
              <a:gd name="T21" fmla="*/ 2147483647 h 287"/>
              <a:gd name="T22" fmla="*/ 2147483647 w 1276"/>
              <a:gd name="T23" fmla="*/ 2147483647 h 287"/>
              <a:gd name="T24" fmla="*/ 2147483647 w 1276"/>
              <a:gd name="T25" fmla="*/ 2147483647 h 287"/>
              <a:gd name="T26" fmla="*/ 2147483647 w 1276"/>
              <a:gd name="T27" fmla="*/ 2147483647 h 28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76"/>
              <a:gd name="T43" fmla="*/ 0 h 287"/>
              <a:gd name="T44" fmla="*/ 1276 w 1276"/>
              <a:gd name="T45" fmla="*/ 287 h 28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76" h="287">
                <a:moveTo>
                  <a:pt x="1276" y="245"/>
                </a:moveTo>
                <a:cubicBezTo>
                  <a:pt x="1211" y="181"/>
                  <a:pt x="1148" y="140"/>
                  <a:pt x="1063" y="111"/>
                </a:cubicBezTo>
                <a:cubicBezTo>
                  <a:pt x="1054" y="108"/>
                  <a:pt x="1048" y="99"/>
                  <a:pt x="1039" y="95"/>
                </a:cubicBezTo>
                <a:cubicBezTo>
                  <a:pt x="991" y="73"/>
                  <a:pt x="925" y="51"/>
                  <a:pt x="873" y="40"/>
                </a:cubicBezTo>
                <a:cubicBezTo>
                  <a:pt x="802" y="25"/>
                  <a:pt x="849" y="35"/>
                  <a:pt x="739" y="16"/>
                </a:cubicBezTo>
                <a:cubicBezTo>
                  <a:pt x="723" y="13"/>
                  <a:pt x="708" y="11"/>
                  <a:pt x="692" y="8"/>
                </a:cubicBezTo>
                <a:cubicBezTo>
                  <a:pt x="676" y="5"/>
                  <a:pt x="644" y="0"/>
                  <a:pt x="644" y="0"/>
                </a:cubicBezTo>
                <a:cubicBezTo>
                  <a:pt x="550" y="6"/>
                  <a:pt x="485" y="11"/>
                  <a:pt x="400" y="40"/>
                </a:cubicBezTo>
                <a:cubicBezTo>
                  <a:pt x="376" y="48"/>
                  <a:pt x="353" y="55"/>
                  <a:pt x="329" y="63"/>
                </a:cubicBezTo>
                <a:cubicBezTo>
                  <a:pt x="313" y="68"/>
                  <a:pt x="281" y="79"/>
                  <a:pt x="281" y="79"/>
                </a:cubicBezTo>
                <a:cubicBezTo>
                  <a:pt x="245" y="104"/>
                  <a:pt x="204" y="121"/>
                  <a:pt x="163" y="135"/>
                </a:cubicBezTo>
                <a:cubicBezTo>
                  <a:pt x="137" y="144"/>
                  <a:pt x="119" y="165"/>
                  <a:pt x="92" y="174"/>
                </a:cubicBezTo>
                <a:cubicBezTo>
                  <a:pt x="78" y="188"/>
                  <a:pt x="58" y="198"/>
                  <a:pt x="45" y="213"/>
                </a:cubicBezTo>
                <a:cubicBezTo>
                  <a:pt x="24" y="237"/>
                  <a:pt x="0" y="287"/>
                  <a:pt x="21" y="245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08" name="Freeform 8"/>
          <p:cNvSpPr>
            <a:spLocks/>
          </p:cNvSpPr>
          <p:nvPr/>
        </p:nvSpPr>
        <p:spPr bwMode="auto">
          <a:xfrm>
            <a:off x="3394075" y="2466975"/>
            <a:ext cx="476250" cy="738188"/>
          </a:xfrm>
          <a:custGeom>
            <a:avLst/>
            <a:gdLst>
              <a:gd name="T0" fmla="*/ 2147483647 w 300"/>
              <a:gd name="T1" fmla="*/ 2147483647 h 465"/>
              <a:gd name="T2" fmla="*/ 2147483647 w 300"/>
              <a:gd name="T3" fmla="*/ 2147483647 h 465"/>
              <a:gd name="T4" fmla="*/ 2147483647 w 300"/>
              <a:gd name="T5" fmla="*/ 2147483647 h 465"/>
              <a:gd name="T6" fmla="*/ 2147483647 w 300"/>
              <a:gd name="T7" fmla="*/ 2147483647 h 465"/>
              <a:gd name="T8" fmla="*/ 2147483647 w 300"/>
              <a:gd name="T9" fmla="*/ 2147483647 h 465"/>
              <a:gd name="T10" fmla="*/ 2147483647 w 300"/>
              <a:gd name="T11" fmla="*/ 2147483647 h 465"/>
              <a:gd name="T12" fmla="*/ 0 w 300"/>
              <a:gd name="T13" fmla="*/ 0 h 4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0"/>
              <a:gd name="T22" fmla="*/ 0 h 465"/>
              <a:gd name="T23" fmla="*/ 300 w 300"/>
              <a:gd name="T24" fmla="*/ 465 h 4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0" h="465">
                <a:moveTo>
                  <a:pt x="300" y="465"/>
                </a:moveTo>
                <a:cubicBezTo>
                  <a:pt x="269" y="426"/>
                  <a:pt x="247" y="389"/>
                  <a:pt x="205" y="363"/>
                </a:cubicBezTo>
                <a:cubicBezTo>
                  <a:pt x="182" y="326"/>
                  <a:pt x="154" y="308"/>
                  <a:pt x="119" y="284"/>
                </a:cubicBezTo>
                <a:cubicBezTo>
                  <a:pt x="91" y="201"/>
                  <a:pt x="135" y="324"/>
                  <a:pt x="95" y="236"/>
                </a:cubicBezTo>
                <a:cubicBezTo>
                  <a:pt x="74" y="189"/>
                  <a:pt x="63" y="140"/>
                  <a:pt x="40" y="94"/>
                </a:cubicBezTo>
                <a:cubicBezTo>
                  <a:pt x="32" y="78"/>
                  <a:pt x="23" y="63"/>
                  <a:pt x="16" y="47"/>
                </a:cubicBezTo>
                <a:cubicBezTo>
                  <a:pt x="9" y="32"/>
                  <a:pt x="0" y="0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09" name="Freeform 9"/>
          <p:cNvSpPr>
            <a:spLocks/>
          </p:cNvSpPr>
          <p:nvPr/>
        </p:nvSpPr>
        <p:spPr bwMode="auto">
          <a:xfrm>
            <a:off x="5127625" y="2416175"/>
            <a:ext cx="458788" cy="766763"/>
          </a:xfrm>
          <a:custGeom>
            <a:avLst/>
            <a:gdLst>
              <a:gd name="T0" fmla="*/ 2147483647 w 289"/>
              <a:gd name="T1" fmla="*/ 0 h 483"/>
              <a:gd name="T2" fmla="*/ 2147483647 w 289"/>
              <a:gd name="T3" fmla="*/ 2147483647 h 483"/>
              <a:gd name="T4" fmla="*/ 2147483647 w 289"/>
              <a:gd name="T5" fmla="*/ 2147483647 h 483"/>
              <a:gd name="T6" fmla="*/ 2147483647 w 289"/>
              <a:gd name="T7" fmla="*/ 2147483647 h 483"/>
              <a:gd name="T8" fmla="*/ 2147483647 w 289"/>
              <a:gd name="T9" fmla="*/ 2147483647 h 483"/>
              <a:gd name="T10" fmla="*/ 2147483647 w 289"/>
              <a:gd name="T11" fmla="*/ 2147483647 h 483"/>
              <a:gd name="T12" fmla="*/ 2147483647 w 289"/>
              <a:gd name="T13" fmla="*/ 2147483647 h 483"/>
              <a:gd name="T14" fmla="*/ 2147483647 w 289"/>
              <a:gd name="T15" fmla="*/ 2147483647 h 483"/>
              <a:gd name="T16" fmla="*/ 2147483647 w 289"/>
              <a:gd name="T17" fmla="*/ 2147483647 h 48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89"/>
              <a:gd name="T28" fmla="*/ 0 h 483"/>
              <a:gd name="T29" fmla="*/ 289 w 289"/>
              <a:gd name="T30" fmla="*/ 483 h 48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89" h="483">
                <a:moveTo>
                  <a:pt x="289" y="0"/>
                </a:moveTo>
                <a:cubicBezTo>
                  <a:pt x="275" y="69"/>
                  <a:pt x="257" y="138"/>
                  <a:pt x="234" y="205"/>
                </a:cubicBezTo>
                <a:cubicBezTo>
                  <a:pt x="219" y="249"/>
                  <a:pt x="202" y="292"/>
                  <a:pt x="155" y="308"/>
                </a:cubicBezTo>
                <a:cubicBezTo>
                  <a:pt x="150" y="316"/>
                  <a:pt x="146" y="325"/>
                  <a:pt x="139" y="332"/>
                </a:cubicBezTo>
                <a:cubicBezTo>
                  <a:pt x="133" y="338"/>
                  <a:pt x="122" y="340"/>
                  <a:pt x="116" y="347"/>
                </a:cubicBezTo>
                <a:cubicBezTo>
                  <a:pt x="71" y="404"/>
                  <a:pt x="152" y="337"/>
                  <a:pt x="92" y="395"/>
                </a:cubicBezTo>
                <a:cubicBezTo>
                  <a:pt x="31" y="454"/>
                  <a:pt x="107" y="358"/>
                  <a:pt x="45" y="434"/>
                </a:cubicBezTo>
                <a:cubicBezTo>
                  <a:pt x="35" y="446"/>
                  <a:pt x="22" y="475"/>
                  <a:pt x="5" y="481"/>
                </a:cubicBezTo>
                <a:cubicBezTo>
                  <a:pt x="0" y="483"/>
                  <a:pt x="5" y="471"/>
                  <a:pt x="5" y="466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0" name="Freeform 10"/>
          <p:cNvSpPr>
            <a:spLocks/>
          </p:cNvSpPr>
          <p:nvPr/>
        </p:nvSpPr>
        <p:spPr bwMode="auto">
          <a:xfrm>
            <a:off x="2579688" y="1276350"/>
            <a:ext cx="752475" cy="514350"/>
          </a:xfrm>
          <a:custGeom>
            <a:avLst/>
            <a:gdLst>
              <a:gd name="T0" fmla="*/ 0 w 474"/>
              <a:gd name="T1" fmla="*/ 0 h 324"/>
              <a:gd name="T2" fmla="*/ 2147483647 w 474"/>
              <a:gd name="T3" fmla="*/ 2147483647 h 324"/>
              <a:gd name="T4" fmla="*/ 2147483647 w 474"/>
              <a:gd name="T5" fmla="*/ 2147483647 h 324"/>
              <a:gd name="T6" fmla="*/ 2147483647 w 474"/>
              <a:gd name="T7" fmla="*/ 2147483647 h 324"/>
              <a:gd name="T8" fmla="*/ 2147483647 w 474"/>
              <a:gd name="T9" fmla="*/ 2147483647 h 3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4"/>
              <a:gd name="T16" fmla="*/ 0 h 324"/>
              <a:gd name="T17" fmla="*/ 474 w 474"/>
              <a:gd name="T18" fmla="*/ 324 h 3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4" h="324">
                <a:moveTo>
                  <a:pt x="0" y="0"/>
                </a:moveTo>
                <a:cubicBezTo>
                  <a:pt x="50" y="25"/>
                  <a:pt x="109" y="30"/>
                  <a:pt x="158" y="55"/>
                </a:cubicBezTo>
                <a:cubicBezTo>
                  <a:pt x="210" y="82"/>
                  <a:pt x="268" y="115"/>
                  <a:pt x="324" y="134"/>
                </a:cubicBezTo>
                <a:cubicBezTo>
                  <a:pt x="368" y="178"/>
                  <a:pt x="414" y="216"/>
                  <a:pt x="450" y="268"/>
                </a:cubicBezTo>
                <a:cubicBezTo>
                  <a:pt x="456" y="286"/>
                  <a:pt x="474" y="307"/>
                  <a:pt x="474" y="324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1" name="Freeform 11"/>
          <p:cNvSpPr>
            <a:spLocks/>
          </p:cNvSpPr>
          <p:nvPr/>
        </p:nvSpPr>
        <p:spPr bwMode="auto">
          <a:xfrm>
            <a:off x="5599113" y="1314450"/>
            <a:ext cx="889000" cy="500063"/>
          </a:xfrm>
          <a:custGeom>
            <a:avLst/>
            <a:gdLst>
              <a:gd name="T0" fmla="*/ 0 w 560"/>
              <a:gd name="T1" fmla="*/ 2147483647 h 315"/>
              <a:gd name="T2" fmla="*/ 2147483647 w 560"/>
              <a:gd name="T3" fmla="*/ 2147483647 h 315"/>
              <a:gd name="T4" fmla="*/ 2147483647 w 560"/>
              <a:gd name="T5" fmla="*/ 2147483647 h 315"/>
              <a:gd name="T6" fmla="*/ 2147483647 w 560"/>
              <a:gd name="T7" fmla="*/ 2147483647 h 315"/>
              <a:gd name="T8" fmla="*/ 2147483647 w 560"/>
              <a:gd name="T9" fmla="*/ 2147483647 h 315"/>
              <a:gd name="T10" fmla="*/ 2147483647 w 560"/>
              <a:gd name="T11" fmla="*/ 0 h 31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60"/>
              <a:gd name="T19" fmla="*/ 0 h 315"/>
              <a:gd name="T20" fmla="*/ 560 w 560"/>
              <a:gd name="T21" fmla="*/ 315 h 31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60" h="315">
                <a:moveTo>
                  <a:pt x="0" y="315"/>
                </a:moveTo>
                <a:cubicBezTo>
                  <a:pt x="38" y="269"/>
                  <a:pt x="77" y="223"/>
                  <a:pt x="126" y="189"/>
                </a:cubicBezTo>
                <a:cubicBezTo>
                  <a:pt x="202" y="74"/>
                  <a:pt x="340" y="40"/>
                  <a:pt x="466" y="8"/>
                </a:cubicBezTo>
                <a:cubicBezTo>
                  <a:pt x="484" y="11"/>
                  <a:pt x="503" y="13"/>
                  <a:pt x="521" y="16"/>
                </a:cubicBezTo>
                <a:cubicBezTo>
                  <a:pt x="529" y="18"/>
                  <a:pt x="537" y="26"/>
                  <a:pt x="544" y="23"/>
                </a:cubicBezTo>
                <a:cubicBezTo>
                  <a:pt x="553" y="19"/>
                  <a:pt x="560" y="0"/>
                  <a:pt x="560" y="0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2" name="Oval 12"/>
          <p:cNvSpPr>
            <a:spLocks noChangeArrowheads="1"/>
          </p:cNvSpPr>
          <p:nvPr/>
        </p:nvSpPr>
        <p:spPr bwMode="auto">
          <a:xfrm>
            <a:off x="1295400" y="1023938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3" name="Oval 13"/>
          <p:cNvSpPr>
            <a:spLocks noChangeArrowheads="1"/>
          </p:cNvSpPr>
          <p:nvPr/>
        </p:nvSpPr>
        <p:spPr bwMode="auto">
          <a:xfrm>
            <a:off x="4867275" y="1839913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4" name="Oval 14"/>
          <p:cNvSpPr>
            <a:spLocks noChangeArrowheads="1"/>
          </p:cNvSpPr>
          <p:nvPr/>
        </p:nvSpPr>
        <p:spPr bwMode="auto">
          <a:xfrm>
            <a:off x="2790825" y="1828800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5" name="Oval 15"/>
          <p:cNvSpPr>
            <a:spLocks noChangeArrowheads="1"/>
          </p:cNvSpPr>
          <p:nvPr/>
        </p:nvSpPr>
        <p:spPr bwMode="auto">
          <a:xfrm>
            <a:off x="6532563" y="1012825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6" name="Oval 16"/>
          <p:cNvSpPr>
            <a:spLocks noChangeArrowheads="1"/>
          </p:cNvSpPr>
          <p:nvPr/>
        </p:nvSpPr>
        <p:spPr bwMode="auto">
          <a:xfrm>
            <a:off x="3867150" y="2970213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7" name="Freeform 17"/>
          <p:cNvSpPr>
            <a:spLocks/>
          </p:cNvSpPr>
          <p:nvPr/>
        </p:nvSpPr>
        <p:spPr bwMode="auto">
          <a:xfrm>
            <a:off x="3511550" y="2400300"/>
            <a:ext cx="1981200" cy="333375"/>
          </a:xfrm>
          <a:custGeom>
            <a:avLst/>
            <a:gdLst>
              <a:gd name="T0" fmla="*/ 0 w 1186"/>
              <a:gd name="T1" fmla="*/ 0 h 197"/>
              <a:gd name="T2" fmla="*/ 2147483647 w 1186"/>
              <a:gd name="T3" fmla="*/ 2147483647 h 197"/>
              <a:gd name="T4" fmla="*/ 2147483647 w 1186"/>
              <a:gd name="T5" fmla="*/ 2147483647 h 197"/>
              <a:gd name="T6" fmla="*/ 2147483647 w 1186"/>
              <a:gd name="T7" fmla="*/ 2147483647 h 197"/>
              <a:gd name="T8" fmla="*/ 2147483647 w 1186"/>
              <a:gd name="T9" fmla="*/ 2147483647 h 197"/>
              <a:gd name="T10" fmla="*/ 2147483647 w 1186"/>
              <a:gd name="T11" fmla="*/ 2147483647 h 197"/>
              <a:gd name="T12" fmla="*/ 2147483647 w 1186"/>
              <a:gd name="T13" fmla="*/ 2147483647 h 197"/>
              <a:gd name="T14" fmla="*/ 2147483647 w 1186"/>
              <a:gd name="T15" fmla="*/ 2147483647 h 1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6"/>
              <a:gd name="T25" fmla="*/ 0 h 197"/>
              <a:gd name="T26" fmla="*/ 1186 w 1186"/>
              <a:gd name="T27" fmla="*/ 197 h 19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6" h="197">
                <a:moveTo>
                  <a:pt x="0" y="0"/>
                </a:moveTo>
                <a:cubicBezTo>
                  <a:pt x="30" y="24"/>
                  <a:pt x="51" y="43"/>
                  <a:pt x="87" y="55"/>
                </a:cubicBezTo>
                <a:cubicBezTo>
                  <a:pt x="157" y="125"/>
                  <a:pt x="276" y="148"/>
                  <a:pt x="371" y="158"/>
                </a:cubicBezTo>
                <a:cubicBezTo>
                  <a:pt x="434" y="174"/>
                  <a:pt x="497" y="188"/>
                  <a:pt x="561" y="197"/>
                </a:cubicBezTo>
                <a:cubicBezTo>
                  <a:pt x="705" y="189"/>
                  <a:pt x="849" y="189"/>
                  <a:pt x="987" y="142"/>
                </a:cubicBezTo>
                <a:cubicBezTo>
                  <a:pt x="1028" y="128"/>
                  <a:pt x="1064" y="109"/>
                  <a:pt x="1105" y="95"/>
                </a:cubicBezTo>
                <a:cubicBezTo>
                  <a:pt x="1123" y="89"/>
                  <a:pt x="1136" y="74"/>
                  <a:pt x="1152" y="63"/>
                </a:cubicBezTo>
                <a:cubicBezTo>
                  <a:pt x="1178" y="46"/>
                  <a:pt x="1186" y="47"/>
                  <a:pt x="1168" y="4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8" name="Freeform 18"/>
          <p:cNvSpPr>
            <a:spLocks/>
          </p:cNvSpPr>
          <p:nvPr/>
        </p:nvSpPr>
        <p:spPr bwMode="auto">
          <a:xfrm>
            <a:off x="3505200" y="1481138"/>
            <a:ext cx="2025650" cy="455612"/>
          </a:xfrm>
          <a:custGeom>
            <a:avLst/>
            <a:gdLst>
              <a:gd name="T0" fmla="*/ 2147483647 w 1276"/>
              <a:gd name="T1" fmla="*/ 2147483647 h 287"/>
              <a:gd name="T2" fmla="*/ 2147483647 w 1276"/>
              <a:gd name="T3" fmla="*/ 2147483647 h 287"/>
              <a:gd name="T4" fmla="*/ 2147483647 w 1276"/>
              <a:gd name="T5" fmla="*/ 2147483647 h 287"/>
              <a:gd name="T6" fmla="*/ 2147483647 w 1276"/>
              <a:gd name="T7" fmla="*/ 2147483647 h 287"/>
              <a:gd name="T8" fmla="*/ 2147483647 w 1276"/>
              <a:gd name="T9" fmla="*/ 2147483647 h 287"/>
              <a:gd name="T10" fmla="*/ 2147483647 w 1276"/>
              <a:gd name="T11" fmla="*/ 2147483647 h 287"/>
              <a:gd name="T12" fmla="*/ 2147483647 w 1276"/>
              <a:gd name="T13" fmla="*/ 0 h 287"/>
              <a:gd name="T14" fmla="*/ 2147483647 w 1276"/>
              <a:gd name="T15" fmla="*/ 2147483647 h 287"/>
              <a:gd name="T16" fmla="*/ 2147483647 w 1276"/>
              <a:gd name="T17" fmla="*/ 2147483647 h 287"/>
              <a:gd name="T18" fmla="*/ 2147483647 w 1276"/>
              <a:gd name="T19" fmla="*/ 2147483647 h 287"/>
              <a:gd name="T20" fmla="*/ 2147483647 w 1276"/>
              <a:gd name="T21" fmla="*/ 2147483647 h 287"/>
              <a:gd name="T22" fmla="*/ 2147483647 w 1276"/>
              <a:gd name="T23" fmla="*/ 2147483647 h 287"/>
              <a:gd name="T24" fmla="*/ 2147483647 w 1276"/>
              <a:gd name="T25" fmla="*/ 2147483647 h 287"/>
              <a:gd name="T26" fmla="*/ 2147483647 w 1276"/>
              <a:gd name="T27" fmla="*/ 2147483647 h 28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76"/>
              <a:gd name="T43" fmla="*/ 0 h 287"/>
              <a:gd name="T44" fmla="*/ 1276 w 1276"/>
              <a:gd name="T45" fmla="*/ 287 h 28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76" h="287">
                <a:moveTo>
                  <a:pt x="1276" y="245"/>
                </a:moveTo>
                <a:cubicBezTo>
                  <a:pt x="1211" y="181"/>
                  <a:pt x="1148" y="140"/>
                  <a:pt x="1063" y="111"/>
                </a:cubicBezTo>
                <a:cubicBezTo>
                  <a:pt x="1054" y="108"/>
                  <a:pt x="1048" y="99"/>
                  <a:pt x="1039" y="95"/>
                </a:cubicBezTo>
                <a:cubicBezTo>
                  <a:pt x="991" y="73"/>
                  <a:pt x="925" y="51"/>
                  <a:pt x="873" y="40"/>
                </a:cubicBezTo>
                <a:cubicBezTo>
                  <a:pt x="802" y="25"/>
                  <a:pt x="849" y="35"/>
                  <a:pt x="739" y="16"/>
                </a:cubicBezTo>
                <a:cubicBezTo>
                  <a:pt x="723" y="13"/>
                  <a:pt x="708" y="11"/>
                  <a:pt x="692" y="8"/>
                </a:cubicBezTo>
                <a:cubicBezTo>
                  <a:pt x="676" y="5"/>
                  <a:pt x="644" y="0"/>
                  <a:pt x="644" y="0"/>
                </a:cubicBezTo>
                <a:cubicBezTo>
                  <a:pt x="550" y="6"/>
                  <a:pt x="485" y="11"/>
                  <a:pt x="400" y="40"/>
                </a:cubicBezTo>
                <a:cubicBezTo>
                  <a:pt x="376" y="48"/>
                  <a:pt x="353" y="55"/>
                  <a:pt x="329" y="63"/>
                </a:cubicBezTo>
                <a:cubicBezTo>
                  <a:pt x="313" y="68"/>
                  <a:pt x="281" y="79"/>
                  <a:pt x="281" y="79"/>
                </a:cubicBezTo>
                <a:cubicBezTo>
                  <a:pt x="245" y="104"/>
                  <a:pt x="204" y="121"/>
                  <a:pt x="163" y="135"/>
                </a:cubicBezTo>
                <a:cubicBezTo>
                  <a:pt x="137" y="144"/>
                  <a:pt x="119" y="165"/>
                  <a:pt x="92" y="174"/>
                </a:cubicBezTo>
                <a:cubicBezTo>
                  <a:pt x="78" y="188"/>
                  <a:pt x="58" y="198"/>
                  <a:pt x="45" y="213"/>
                </a:cubicBezTo>
                <a:cubicBezTo>
                  <a:pt x="24" y="237"/>
                  <a:pt x="0" y="287"/>
                  <a:pt x="21" y="245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19" name="Oval 19"/>
          <p:cNvSpPr>
            <a:spLocks noChangeArrowheads="1"/>
          </p:cNvSpPr>
          <p:nvPr/>
        </p:nvSpPr>
        <p:spPr bwMode="auto">
          <a:xfrm>
            <a:off x="4873625" y="1844675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0" name="Oval 20"/>
          <p:cNvSpPr>
            <a:spLocks noChangeArrowheads="1"/>
          </p:cNvSpPr>
          <p:nvPr/>
        </p:nvSpPr>
        <p:spPr bwMode="auto">
          <a:xfrm>
            <a:off x="2797175" y="1833563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1" name="Freeform 21"/>
          <p:cNvSpPr>
            <a:spLocks/>
          </p:cNvSpPr>
          <p:nvPr/>
        </p:nvSpPr>
        <p:spPr bwMode="auto">
          <a:xfrm>
            <a:off x="3505200" y="2395538"/>
            <a:ext cx="1981200" cy="333375"/>
          </a:xfrm>
          <a:custGeom>
            <a:avLst/>
            <a:gdLst>
              <a:gd name="T0" fmla="*/ 0 w 1186"/>
              <a:gd name="T1" fmla="*/ 0 h 197"/>
              <a:gd name="T2" fmla="*/ 2147483647 w 1186"/>
              <a:gd name="T3" fmla="*/ 2147483647 h 197"/>
              <a:gd name="T4" fmla="*/ 2147483647 w 1186"/>
              <a:gd name="T5" fmla="*/ 2147483647 h 197"/>
              <a:gd name="T6" fmla="*/ 2147483647 w 1186"/>
              <a:gd name="T7" fmla="*/ 2147483647 h 197"/>
              <a:gd name="T8" fmla="*/ 2147483647 w 1186"/>
              <a:gd name="T9" fmla="*/ 2147483647 h 197"/>
              <a:gd name="T10" fmla="*/ 2147483647 w 1186"/>
              <a:gd name="T11" fmla="*/ 2147483647 h 197"/>
              <a:gd name="T12" fmla="*/ 2147483647 w 1186"/>
              <a:gd name="T13" fmla="*/ 2147483647 h 197"/>
              <a:gd name="T14" fmla="*/ 2147483647 w 1186"/>
              <a:gd name="T15" fmla="*/ 2147483647 h 1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6"/>
              <a:gd name="T25" fmla="*/ 0 h 197"/>
              <a:gd name="T26" fmla="*/ 1186 w 1186"/>
              <a:gd name="T27" fmla="*/ 197 h 19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6" h="197">
                <a:moveTo>
                  <a:pt x="0" y="0"/>
                </a:moveTo>
                <a:cubicBezTo>
                  <a:pt x="30" y="24"/>
                  <a:pt x="51" y="43"/>
                  <a:pt x="87" y="55"/>
                </a:cubicBezTo>
                <a:cubicBezTo>
                  <a:pt x="157" y="125"/>
                  <a:pt x="276" y="148"/>
                  <a:pt x="371" y="158"/>
                </a:cubicBezTo>
                <a:cubicBezTo>
                  <a:pt x="434" y="174"/>
                  <a:pt x="497" y="188"/>
                  <a:pt x="561" y="197"/>
                </a:cubicBezTo>
                <a:cubicBezTo>
                  <a:pt x="705" y="189"/>
                  <a:pt x="849" y="189"/>
                  <a:pt x="987" y="142"/>
                </a:cubicBezTo>
                <a:cubicBezTo>
                  <a:pt x="1028" y="128"/>
                  <a:pt x="1064" y="109"/>
                  <a:pt x="1105" y="95"/>
                </a:cubicBezTo>
                <a:cubicBezTo>
                  <a:pt x="1123" y="89"/>
                  <a:pt x="1136" y="74"/>
                  <a:pt x="1152" y="63"/>
                </a:cubicBezTo>
                <a:cubicBezTo>
                  <a:pt x="1178" y="46"/>
                  <a:pt x="1186" y="47"/>
                  <a:pt x="1168" y="4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2" name="Oval 22"/>
          <p:cNvSpPr>
            <a:spLocks noChangeArrowheads="1"/>
          </p:cNvSpPr>
          <p:nvPr/>
        </p:nvSpPr>
        <p:spPr bwMode="auto">
          <a:xfrm>
            <a:off x="2790825" y="1828800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3" name="Oval 23"/>
          <p:cNvSpPr>
            <a:spLocks noChangeArrowheads="1"/>
          </p:cNvSpPr>
          <p:nvPr/>
        </p:nvSpPr>
        <p:spPr bwMode="auto">
          <a:xfrm>
            <a:off x="4876800" y="1862138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4" name="Freeform 24"/>
          <p:cNvSpPr>
            <a:spLocks/>
          </p:cNvSpPr>
          <p:nvPr/>
        </p:nvSpPr>
        <p:spPr bwMode="auto">
          <a:xfrm>
            <a:off x="3505200" y="2395538"/>
            <a:ext cx="1981200" cy="333375"/>
          </a:xfrm>
          <a:custGeom>
            <a:avLst/>
            <a:gdLst>
              <a:gd name="T0" fmla="*/ 0 w 1186"/>
              <a:gd name="T1" fmla="*/ 0 h 197"/>
              <a:gd name="T2" fmla="*/ 2147483647 w 1186"/>
              <a:gd name="T3" fmla="*/ 2147483647 h 197"/>
              <a:gd name="T4" fmla="*/ 2147483647 w 1186"/>
              <a:gd name="T5" fmla="*/ 2147483647 h 197"/>
              <a:gd name="T6" fmla="*/ 2147483647 w 1186"/>
              <a:gd name="T7" fmla="*/ 2147483647 h 197"/>
              <a:gd name="T8" fmla="*/ 2147483647 w 1186"/>
              <a:gd name="T9" fmla="*/ 2147483647 h 197"/>
              <a:gd name="T10" fmla="*/ 2147483647 w 1186"/>
              <a:gd name="T11" fmla="*/ 2147483647 h 197"/>
              <a:gd name="T12" fmla="*/ 2147483647 w 1186"/>
              <a:gd name="T13" fmla="*/ 2147483647 h 197"/>
              <a:gd name="T14" fmla="*/ 2147483647 w 1186"/>
              <a:gd name="T15" fmla="*/ 2147483647 h 1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6"/>
              <a:gd name="T25" fmla="*/ 0 h 197"/>
              <a:gd name="T26" fmla="*/ 1186 w 1186"/>
              <a:gd name="T27" fmla="*/ 197 h 19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6" h="197">
                <a:moveTo>
                  <a:pt x="0" y="0"/>
                </a:moveTo>
                <a:cubicBezTo>
                  <a:pt x="30" y="24"/>
                  <a:pt x="51" y="43"/>
                  <a:pt x="87" y="55"/>
                </a:cubicBezTo>
                <a:cubicBezTo>
                  <a:pt x="157" y="125"/>
                  <a:pt x="276" y="148"/>
                  <a:pt x="371" y="158"/>
                </a:cubicBezTo>
                <a:cubicBezTo>
                  <a:pt x="434" y="174"/>
                  <a:pt x="497" y="188"/>
                  <a:pt x="561" y="197"/>
                </a:cubicBezTo>
                <a:cubicBezTo>
                  <a:pt x="705" y="189"/>
                  <a:pt x="849" y="189"/>
                  <a:pt x="987" y="142"/>
                </a:cubicBezTo>
                <a:cubicBezTo>
                  <a:pt x="1028" y="128"/>
                  <a:pt x="1064" y="109"/>
                  <a:pt x="1105" y="95"/>
                </a:cubicBezTo>
                <a:cubicBezTo>
                  <a:pt x="1123" y="89"/>
                  <a:pt x="1136" y="74"/>
                  <a:pt x="1152" y="63"/>
                </a:cubicBezTo>
                <a:cubicBezTo>
                  <a:pt x="1178" y="46"/>
                  <a:pt x="1186" y="47"/>
                  <a:pt x="1168" y="4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5" name="Oval 25"/>
          <p:cNvSpPr>
            <a:spLocks noChangeArrowheads="1"/>
          </p:cNvSpPr>
          <p:nvPr/>
        </p:nvSpPr>
        <p:spPr bwMode="auto">
          <a:xfrm>
            <a:off x="2790825" y="1828800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6" name="Oval 26"/>
          <p:cNvSpPr>
            <a:spLocks noChangeArrowheads="1"/>
          </p:cNvSpPr>
          <p:nvPr/>
        </p:nvSpPr>
        <p:spPr bwMode="auto">
          <a:xfrm>
            <a:off x="4876800" y="1862138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7" name="Freeform 27"/>
          <p:cNvSpPr>
            <a:spLocks/>
          </p:cNvSpPr>
          <p:nvPr/>
        </p:nvSpPr>
        <p:spPr bwMode="auto">
          <a:xfrm>
            <a:off x="3505200" y="1481138"/>
            <a:ext cx="2025650" cy="455612"/>
          </a:xfrm>
          <a:custGeom>
            <a:avLst/>
            <a:gdLst>
              <a:gd name="T0" fmla="*/ 2147483647 w 1276"/>
              <a:gd name="T1" fmla="*/ 2147483647 h 287"/>
              <a:gd name="T2" fmla="*/ 2147483647 w 1276"/>
              <a:gd name="T3" fmla="*/ 2147483647 h 287"/>
              <a:gd name="T4" fmla="*/ 2147483647 w 1276"/>
              <a:gd name="T5" fmla="*/ 2147483647 h 287"/>
              <a:gd name="T6" fmla="*/ 2147483647 w 1276"/>
              <a:gd name="T7" fmla="*/ 2147483647 h 287"/>
              <a:gd name="T8" fmla="*/ 2147483647 w 1276"/>
              <a:gd name="T9" fmla="*/ 2147483647 h 287"/>
              <a:gd name="T10" fmla="*/ 2147483647 w 1276"/>
              <a:gd name="T11" fmla="*/ 2147483647 h 287"/>
              <a:gd name="T12" fmla="*/ 2147483647 w 1276"/>
              <a:gd name="T13" fmla="*/ 0 h 287"/>
              <a:gd name="T14" fmla="*/ 2147483647 w 1276"/>
              <a:gd name="T15" fmla="*/ 2147483647 h 287"/>
              <a:gd name="T16" fmla="*/ 2147483647 w 1276"/>
              <a:gd name="T17" fmla="*/ 2147483647 h 287"/>
              <a:gd name="T18" fmla="*/ 2147483647 w 1276"/>
              <a:gd name="T19" fmla="*/ 2147483647 h 287"/>
              <a:gd name="T20" fmla="*/ 2147483647 w 1276"/>
              <a:gd name="T21" fmla="*/ 2147483647 h 287"/>
              <a:gd name="T22" fmla="*/ 2147483647 w 1276"/>
              <a:gd name="T23" fmla="*/ 2147483647 h 287"/>
              <a:gd name="T24" fmla="*/ 2147483647 w 1276"/>
              <a:gd name="T25" fmla="*/ 2147483647 h 287"/>
              <a:gd name="T26" fmla="*/ 2147483647 w 1276"/>
              <a:gd name="T27" fmla="*/ 2147483647 h 28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76"/>
              <a:gd name="T43" fmla="*/ 0 h 287"/>
              <a:gd name="T44" fmla="*/ 1276 w 1276"/>
              <a:gd name="T45" fmla="*/ 287 h 28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76" h="287">
                <a:moveTo>
                  <a:pt x="1276" y="245"/>
                </a:moveTo>
                <a:cubicBezTo>
                  <a:pt x="1211" y="181"/>
                  <a:pt x="1148" y="140"/>
                  <a:pt x="1063" y="111"/>
                </a:cubicBezTo>
                <a:cubicBezTo>
                  <a:pt x="1054" y="108"/>
                  <a:pt x="1048" y="99"/>
                  <a:pt x="1039" y="95"/>
                </a:cubicBezTo>
                <a:cubicBezTo>
                  <a:pt x="991" y="73"/>
                  <a:pt x="925" y="51"/>
                  <a:pt x="873" y="40"/>
                </a:cubicBezTo>
                <a:cubicBezTo>
                  <a:pt x="802" y="25"/>
                  <a:pt x="849" y="35"/>
                  <a:pt x="739" y="16"/>
                </a:cubicBezTo>
                <a:cubicBezTo>
                  <a:pt x="723" y="13"/>
                  <a:pt x="708" y="11"/>
                  <a:pt x="692" y="8"/>
                </a:cubicBezTo>
                <a:cubicBezTo>
                  <a:pt x="676" y="5"/>
                  <a:pt x="644" y="0"/>
                  <a:pt x="644" y="0"/>
                </a:cubicBezTo>
                <a:cubicBezTo>
                  <a:pt x="550" y="6"/>
                  <a:pt x="485" y="11"/>
                  <a:pt x="400" y="40"/>
                </a:cubicBezTo>
                <a:cubicBezTo>
                  <a:pt x="376" y="48"/>
                  <a:pt x="353" y="55"/>
                  <a:pt x="329" y="63"/>
                </a:cubicBezTo>
                <a:cubicBezTo>
                  <a:pt x="313" y="68"/>
                  <a:pt x="281" y="79"/>
                  <a:pt x="281" y="79"/>
                </a:cubicBezTo>
                <a:cubicBezTo>
                  <a:pt x="245" y="104"/>
                  <a:pt x="204" y="121"/>
                  <a:pt x="163" y="135"/>
                </a:cubicBezTo>
                <a:cubicBezTo>
                  <a:pt x="137" y="144"/>
                  <a:pt x="119" y="165"/>
                  <a:pt x="92" y="174"/>
                </a:cubicBezTo>
                <a:cubicBezTo>
                  <a:pt x="78" y="188"/>
                  <a:pt x="58" y="198"/>
                  <a:pt x="45" y="213"/>
                </a:cubicBezTo>
                <a:cubicBezTo>
                  <a:pt x="24" y="237"/>
                  <a:pt x="0" y="287"/>
                  <a:pt x="21" y="245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8" name="Freeform 28"/>
          <p:cNvSpPr>
            <a:spLocks/>
          </p:cNvSpPr>
          <p:nvPr/>
        </p:nvSpPr>
        <p:spPr bwMode="auto">
          <a:xfrm>
            <a:off x="3505200" y="2395538"/>
            <a:ext cx="1981200" cy="333375"/>
          </a:xfrm>
          <a:custGeom>
            <a:avLst/>
            <a:gdLst>
              <a:gd name="T0" fmla="*/ 0 w 1186"/>
              <a:gd name="T1" fmla="*/ 0 h 197"/>
              <a:gd name="T2" fmla="*/ 2147483647 w 1186"/>
              <a:gd name="T3" fmla="*/ 2147483647 h 197"/>
              <a:gd name="T4" fmla="*/ 2147483647 w 1186"/>
              <a:gd name="T5" fmla="*/ 2147483647 h 197"/>
              <a:gd name="T6" fmla="*/ 2147483647 w 1186"/>
              <a:gd name="T7" fmla="*/ 2147483647 h 197"/>
              <a:gd name="T8" fmla="*/ 2147483647 w 1186"/>
              <a:gd name="T9" fmla="*/ 2147483647 h 197"/>
              <a:gd name="T10" fmla="*/ 2147483647 w 1186"/>
              <a:gd name="T11" fmla="*/ 2147483647 h 197"/>
              <a:gd name="T12" fmla="*/ 2147483647 w 1186"/>
              <a:gd name="T13" fmla="*/ 2147483647 h 197"/>
              <a:gd name="T14" fmla="*/ 2147483647 w 1186"/>
              <a:gd name="T15" fmla="*/ 2147483647 h 1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86"/>
              <a:gd name="T25" fmla="*/ 0 h 197"/>
              <a:gd name="T26" fmla="*/ 1186 w 1186"/>
              <a:gd name="T27" fmla="*/ 197 h 19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86" h="197">
                <a:moveTo>
                  <a:pt x="0" y="0"/>
                </a:moveTo>
                <a:cubicBezTo>
                  <a:pt x="30" y="24"/>
                  <a:pt x="51" y="43"/>
                  <a:pt x="87" y="55"/>
                </a:cubicBezTo>
                <a:cubicBezTo>
                  <a:pt x="157" y="125"/>
                  <a:pt x="276" y="148"/>
                  <a:pt x="371" y="158"/>
                </a:cubicBezTo>
                <a:cubicBezTo>
                  <a:pt x="434" y="174"/>
                  <a:pt x="497" y="188"/>
                  <a:pt x="561" y="197"/>
                </a:cubicBezTo>
                <a:cubicBezTo>
                  <a:pt x="705" y="189"/>
                  <a:pt x="849" y="189"/>
                  <a:pt x="987" y="142"/>
                </a:cubicBezTo>
                <a:cubicBezTo>
                  <a:pt x="1028" y="128"/>
                  <a:pt x="1064" y="109"/>
                  <a:pt x="1105" y="95"/>
                </a:cubicBezTo>
                <a:cubicBezTo>
                  <a:pt x="1123" y="89"/>
                  <a:pt x="1136" y="74"/>
                  <a:pt x="1152" y="63"/>
                </a:cubicBezTo>
                <a:cubicBezTo>
                  <a:pt x="1178" y="46"/>
                  <a:pt x="1186" y="47"/>
                  <a:pt x="1168" y="47"/>
                </a:cubicBezTo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9" name="Oval 29"/>
          <p:cNvSpPr>
            <a:spLocks noChangeArrowheads="1"/>
          </p:cNvSpPr>
          <p:nvPr/>
        </p:nvSpPr>
        <p:spPr bwMode="auto">
          <a:xfrm>
            <a:off x="2790825" y="1828800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0" name="Oval 30"/>
          <p:cNvSpPr>
            <a:spLocks noChangeArrowheads="1"/>
          </p:cNvSpPr>
          <p:nvPr/>
        </p:nvSpPr>
        <p:spPr bwMode="auto">
          <a:xfrm>
            <a:off x="4876800" y="1862138"/>
            <a:ext cx="1295400" cy="6096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30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84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84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84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584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84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84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584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84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584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84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584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2" grpId="0" uiExpand="1" build="p" bldLvl="2"/>
      <p:bldP spid="358405" grpId="0" animBg="1"/>
      <p:bldP spid="358407" grpId="0" animBg="1"/>
      <p:bldP spid="358408" grpId="0" animBg="1"/>
      <p:bldP spid="358409" grpId="0" animBg="1"/>
      <p:bldP spid="358410" grpId="0" animBg="1"/>
      <p:bldP spid="358411" grpId="0" animBg="1"/>
      <p:bldP spid="358412" grpId="0" animBg="1"/>
      <p:bldP spid="358413" grpId="0" animBg="1"/>
      <p:bldP spid="358414" grpId="0" animBg="1"/>
      <p:bldP spid="358415" grpId="0" animBg="1"/>
      <p:bldP spid="358416" grpId="0" animBg="1"/>
      <p:bldP spid="358417" grpId="0" animBg="1"/>
      <p:bldP spid="358418" grpId="0" animBg="1"/>
      <p:bldP spid="358419" grpId="0" animBg="1"/>
      <p:bldP spid="358420" grpId="0" animBg="1"/>
      <p:bldP spid="358421" grpId="0" animBg="1"/>
      <p:bldP spid="358422" grpId="0" animBg="1"/>
      <p:bldP spid="358423" grpId="0" animBg="1"/>
      <p:bldP spid="358424" grpId="0" animBg="1"/>
      <p:bldP spid="358425" grpId="0" animBg="1"/>
      <p:bldP spid="358426" grpId="0" animBg="1"/>
      <p:bldP spid="358427" grpId="0" animBg="1"/>
      <p:bldP spid="358428" grpId="0" animBg="1"/>
      <p:bldP spid="358429" grpId="0" animBg="1"/>
      <p:bldP spid="3584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E2086D-6DE0-9041-9213-02ED54E1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AC02FD-AD75-374F-9B5E-5E1C8F978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7B9349-FE86-A742-92B0-A01730EB49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608" y="1397000"/>
          <a:ext cx="7490791" cy="373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21654556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09167490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98921684"/>
                    </a:ext>
                  </a:extLst>
                </a:gridCol>
                <a:gridCol w="3818383">
                  <a:extLst>
                    <a:ext uri="{9D8B030D-6E8A-4147-A177-3AD203B41FA5}">
                      <a16:colId xmlns:a16="http://schemas.microsoft.com/office/drawing/2014/main" val="3551071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10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3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 0 initiates I/O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48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 0 is blocked; Proc 1 running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98881"/>
                  </a:ext>
                </a:extLst>
              </a:tr>
              <a:tr h="404624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41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 0   I/O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38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 1 now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7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 0 is running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5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 0 is now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5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21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48445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Process Control Block</a:t>
            </a:r>
          </a:p>
        </p:txBody>
      </p:sp>
    </p:spTree>
    <p:extLst>
      <p:ext uri="{BB962C8B-B14F-4D97-AF65-F5344CB8AC3E}">
        <p14:creationId xmlns:p14="http://schemas.microsoft.com/office/powerpoint/2010/main" val="10780398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37F8-DF37-844F-A602-3C89AF0F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Control Block</a:t>
            </a:r>
            <a:r>
              <a:rPr lang="en-US" dirty="0"/>
              <a:t>: OS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73D7-7E5F-334D-AEF8-58BAAA1E4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3949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IN" dirty="0"/>
              <a:t>Operating system keeps track of various processes on a computer using Process Control Block (PCB)</a:t>
            </a:r>
          </a:p>
          <a:p>
            <a:r>
              <a:rPr lang="en-IN" dirty="0"/>
              <a:t>PCB stores all the information the OS needs about the process</a:t>
            </a:r>
          </a:p>
          <a:p>
            <a:r>
              <a:rPr lang="en-IN" dirty="0"/>
              <a:t>The OS allocates a new PCB on the creation of each process and places it on a state queue</a:t>
            </a:r>
          </a:p>
          <a:p>
            <a:r>
              <a:rPr lang="en-IN" dirty="0"/>
              <a:t>The OS deallocates the PCB when the process terminates</a:t>
            </a:r>
          </a:p>
          <a:p>
            <a:r>
              <a:rPr lang="en-IN" dirty="0"/>
              <a:t>PCBs are dynamically allocated in OS memory</a:t>
            </a:r>
          </a:p>
          <a:p>
            <a:pPr lvl="1"/>
            <a:r>
              <a:rPr lang="en-IN" dirty="0"/>
              <a:t>User process can not access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635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4812" y="231792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 - 1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075" y="1790311"/>
            <a:ext cx="5616122" cy="4417927"/>
          </a:xfrm>
        </p:spPr>
        <p:txBody>
          <a:bodyPr/>
          <a:lstStyle/>
          <a:p>
            <a:r>
              <a:rPr lang="en-US" altLang="en-US" sz="1700" dirty="0">
                <a:solidFill>
                  <a:srgbClr val="FF0000"/>
                </a:solidFill>
              </a:rPr>
              <a:t>Process state </a:t>
            </a:r>
            <a:r>
              <a:rPr lang="en-US" altLang="en-US" sz="1700" dirty="0"/>
              <a:t>– running, waiting, etc., 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Program counter </a:t>
            </a:r>
            <a:r>
              <a:rPr lang="en-US" altLang="en-US" sz="1700" dirty="0"/>
              <a:t>– location of instruction to next execute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Stack pointer (user stack ; Kernel stack)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CPU registers </a:t>
            </a:r>
            <a:r>
              <a:rPr lang="en-US" altLang="en-US" sz="1700" dirty="0"/>
              <a:t>– contents of all process-centric registers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CPU scheduling information</a:t>
            </a:r>
            <a:r>
              <a:rPr lang="en-US" altLang="en-US" sz="1700" dirty="0"/>
              <a:t>- priorities, scheduling queue pointers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Memory-management information </a:t>
            </a:r>
            <a:r>
              <a:rPr lang="en-US" altLang="en-US" sz="1700" dirty="0"/>
              <a:t>– memory allocated to the process</a:t>
            </a:r>
          </a:p>
          <a:p>
            <a:pPr lvl="1"/>
            <a:r>
              <a:rPr lang="en-US" altLang="en-US" sz="1500" dirty="0"/>
              <a:t>Pointers to text, stack and heap segments</a:t>
            </a:r>
          </a:p>
          <a:p>
            <a:pPr lvl="1"/>
            <a:r>
              <a:rPr lang="en-US" altLang="en-US" sz="1500" dirty="0"/>
              <a:t>Page table related info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Process Identificatio</a:t>
            </a:r>
            <a:r>
              <a:rPr lang="en-US" altLang="en-US" sz="1700" dirty="0"/>
              <a:t>n – process id (</a:t>
            </a:r>
            <a:r>
              <a:rPr lang="en-US" altLang="en-US" sz="1700" dirty="0" err="1"/>
              <a:t>pid</a:t>
            </a:r>
            <a:r>
              <a:rPr lang="en-US" altLang="en-US" sz="1700" dirty="0"/>
              <a:t>), Parent process id (</a:t>
            </a:r>
            <a:r>
              <a:rPr lang="en-US" altLang="en-US" sz="1700" dirty="0" err="1"/>
              <a:t>ppid</a:t>
            </a:r>
            <a:r>
              <a:rPr lang="en-US" altLang="en-US" sz="1700" dirty="0"/>
              <a:t>), user id (</a:t>
            </a:r>
            <a:r>
              <a:rPr lang="en-US" altLang="en-US" sz="1700" dirty="0" err="1"/>
              <a:t>uid</a:t>
            </a:r>
            <a:r>
              <a:rPr lang="en-US" altLang="en-US" sz="1700" dirty="0"/>
              <a:t>),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Accounting information </a:t>
            </a:r>
            <a:r>
              <a:rPr lang="en-US" altLang="en-US" sz="1700" dirty="0"/>
              <a:t>– CPU used, clock time elapsed since start, time limits</a:t>
            </a:r>
          </a:p>
          <a:p>
            <a:r>
              <a:rPr lang="en-US" altLang="en-US" sz="1700" dirty="0">
                <a:solidFill>
                  <a:srgbClr val="FF0000"/>
                </a:solidFill>
              </a:rPr>
              <a:t>I/O status information </a:t>
            </a:r>
            <a:r>
              <a:rPr lang="en-US" altLang="en-US" sz="1700" dirty="0"/>
              <a:t>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 associated with each process</a:t>
            </a:r>
            <a:endParaRPr lang="en-US" alt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2C9E6-E0E3-6D46-939D-69D8C112E0EA}"/>
              </a:ext>
            </a:extLst>
          </p:cNvPr>
          <p:cNvSpPr/>
          <p:nvPr/>
        </p:nvSpPr>
        <p:spPr>
          <a:xfrm>
            <a:off x="198275" y="6485160"/>
            <a:ext cx="8016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9497810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 - 2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552" y="1052736"/>
            <a:ext cx="5832648" cy="4417927"/>
          </a:xfrm>
        </p:spPr>
        <p:txBody>
          <a:bodyPr/>
          <a:lstStyle/>
          <a:p>
            <a:r>
              <a:rPr lang="en-US" altLang="en-US" dirty="0"/>
              <a:t>Data Structuring: pointers to other PCBs</a:t>
            </a:r>
          </a:p>
          <a:p>
            <a:endParaRPr lang="en-US" altLang="en-US" dirty="0"/>
          </a:p>
          <a:p>
            <a:r>
              <a:rPr lang="en-US" altLang="en-US" dirty="0"/>
              <a:t>Process Privileges: Access privileges to certain memory area, critical structures </a:t>
            </a:r>
            <a:r>
              <a:rPr lang="en-US" altLang="en-US" dirty="0" err="1"/>
              <a:t>etc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Resource ownership</a:t>
            </a:r>
          </a:p>
          <a:p>
            <a:pPr lvl="1"/>
            <a:r>
              <a:rPr lang="en-US" altLang="en-US" sz="2000" dirty="0"/>
              <a:t>Pointer to opened files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PCBs need to be protected from inadvertent destruction by any routine</a:t>
            </a:r>
          </a:p>
          <a:p>
            <a:pPr lvl="1"/>
            <a:r>
              <a:rPr lang="en-US" altLang="en-US" dirty="0"/>
              <a:t>Protection of PCBs is a critical issue in the design of an OS</a:t>
            </a:r>
          </a:p>
          <a:p>
            <a:endParaRPr lang="en-US" altLang="en-US" dirty="0"/>
          </a:p>
          <a:p>
            <a:pPr lvl="1"/>
            <a:endParaRPr lang="en-US" altLang="en-US" sz="2000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C2C9E6-E0E3-6D46-939D-69D8C112E0EA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34988955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F253-DD84-DC49-8F5C-FFD30249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Fields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90DB3-EA06-C040-8A26-81EB8489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27"/>
            <a:ext cx="9144000" cy="50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39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82EEC2-F6EB-914E-BFAD-97442DF3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Queues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E71D7-5FD6-A749-8679-E382343D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57987"/>
            <a:ext cx="5760640" cy="433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7A1306-108F-6046-9BF9-E8C5094E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12" y="5256722"/>
            <a:ext cx="4923160" cy="13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946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F35E-FE29-E84B-A090-860349F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and Context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C987-7EDD-D249-B041-374631B96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dirty="0"/>
              <a:t>The process of switching the CPU from one process to another (stopping one and starting the next) is the context switch</a:t>
            </a:r>
          </a:p>
          <a:p>
            <a:r>
              <a:rPr lang="en-US" sz="2200" dirty="0"/>
              <a:t>The current state of process held in a process control block (PCB):</a:t>
            </a:r>
          </a:p>
          <a:p>
            <a:pPr lvl="1"/>
            <a:r>
              <a:rPr lang="en-US" dirty="0"/>
              <a:t>This is a “snapshot” of the execution and protection environment</a:t>
            </a:r>
          </a:p>
          <a:p>
            <a:pPr lvl="1"/>
            <a:r>
              <a:rPr lang="en-US" dirty="0"/>
              <a:t>Only one PCB active at a time</a:t>
            </a:r>
            <a:endParaRPr lang="en-IN" dirty="0"/>
          </a:p>
          <a:p>
            <a:r>
              <a:rPr lang="en-IN" sz="2200" dirty="0"/>
              <a:t>One one process is </a:t>
            </a:r>
            <a:r>
              <a:rPr lang="en-IN" sz="2200" dirty="0">
                <a:solidFill>
                  <a:srgbClr val="0070C0"/>
                </a:solidFill>
              </a:rPr>
              <a:t>”running” </a:t>
            </a:r>
            <a:r>
              <a:rPr lang="en-IN" sz="2200" dirty="0"/>
              <a:t>at a time</a:t>
            </a:r>
          </a:p>
          <a:p>
            <a:r>
              <a:rPr lang="en-IN" sz="2200" dirty="0"/>
              <a:t>The OS starts executing a ready process by loading hardware registers (PC, SP, etc) from its PCB</a:t>
            </a:r>
          </a:p>
          <a:p>
            <a:r>
              <a:rPr lang="en-IN" sz="2200" dirty="0"/>
              <a:t>While a process is running, the CPU modifies the Program, Counter (PC), Stack Pointer (SP), registers, etc.</a:t>
            </a:r>
          </a:p>
          <a:p>
            <a:r>
              <a:rPr lang="en-IN" sz="2200" dirty="0"/>
              <a:t>When the OS stops a process, it saves the current values of the registers, (PC, SP, etc.) into its PCB</a:t>
            </a:r>
          </a:p>
          <a:p>
            <a:r>
              <a:rPr lang="en-IN" sz="2200" dirty="0"/>
              <a:t>Time sharing systems may do 100 to 1000 context switches a second.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7936151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Process Scheduling</a:t>
            </a:r>
          </a:p>
        </p:txBody>
      </p:sp>
    </p:spTree>
    <p:extLst>
      <p:ext uri="{BB962C8B-B14F-4D97-AF65-F5344CB8AC3E}">
        <p14:creationId xmlns:p14="http://schemas.microsoft.com/office/powerpoint/2010/main" val="4218443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this class presentation has been taken from various sources. Thanks are due to the original content creators: 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Programming, </a:t>
            </a:r>
            <a:r>
              <a:rPr lang="en-US" sz="2000" dirty="0"/>
              <a:t>Profs. Natacha Crooks and Anthony D. Joseph, University of California, Berkeley</a:t>
            </a:r>
            <a:endParaRPr lang="en-US" sz="20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r>
              <a:rPr lang="en-US" sz="2000" dirty="0">
                <a:solidFill>
                  <a:schemeClr val="dk1"/>
                </a:solidFill>
              </a:rPr>
              <a:t>Book: Operating Systems: Three Easy Pieces, by </a:t>
            </a:r>
            <a:r>
              <a:rPr lang="en-US" sz="2000" dirty="0" err="1">
                <a:solidFill>
                  <a:schemeClr val="dk1"/>
                </a:solidFill>
              </a:rPr>
              <a:t>Remzi</a:t>
            </a:r>
            <a:r>
              <a:rPr lang="en-US" sz="2000" dirty="0">
                <a:solidFill>
                  <a:schemeClr val="dk1"/>
                </a:solidFill>
              </a:rPr>
              <a:t> and Andrea </a:t>
            </a:r>
            <a:r>
              <a:rPr lang="en-US" sz="2000" dirty="0" err="1">
                <a:solidFill>
                  <a:schemeClr val="dk1"/>
                </a:solidFill>
              </a:rPr>
              <a:t>Arpaci-Dusseau</a:t>
            </a:r>
            <a:endParaRPr lang="en-US" sz="2000" dirty="0">
              <a:solidFill>
                <a:schemeClr val="dk1"/>
              </a:solidFill>
            </a:endParaRPr>
          </a:p>
          <a:p>
            <a:pPr lvl="2"/>
            <a:r>
              <a:rPr lang="en-US" sz="1800" dirty="0">
                <a:solidFill>
                  <a:schemeClr val="dk1"/>
                </a:solidFill>
              </a:rPr>
              <a:t>Chapter 5: Process APIs</a:t>
            </a:r>
          </a:p>
          <a:p>
            <a:pPr lvl="1"/>
            <a:r>
              <a:rPr lang="en-US" sz="2000" dirty="0">
                <a:solidFill>
                  <a:schemeClr val="dk1"/>
                </a:solidFill>
              </a:rPr>
              <a:t>Book:  The Operating System Concepts, third edition: </a:t>
            </a:r>
            <a:r>
              <a:rPr lang="en-US" sz="2000" dirty="0" err="1">
                <a:solidFill>
                  <a:schemeClr val="dk1"/>
                </a:solidFill>
              </a:rPr>
              <a:t>Silberschatz</a:t>
            </a:r>
            <a:r>
              <a:rPr lang="en-US" sz="2000" dirty="0">
                <a:solidFill>
                  <a:schemeClr val="dk1"/>
                </a:solidFill>
              </a:rPr>
              <a:t>, Peter Galvin, Greg Gagne,</a:t>
            </a:r>
          </a:p>
          <a:p>
            <a:pPr lvl="1"/>
            <a:r>
              <a:rPr lang="en-US" sz="2000" dirty="0"/>
              <a:t>CS 423 Operating System Design, </a:t>
            </a:r>
            <a:r>
              <a:rPr lang="en-US" sz="2000" dirty="0" err="1"/>
              <a:t>Uinv</a:t>
            </a:r>
            <a:r>
              <a:rPr lang="en-US" sz="2000" dirty="0"/>
              <a:t> of Illinois, Prof </a:t>
            </a:r>
            <a:r>
              <a:rPr lang="en-US" sz="2000" dirty="0" err="1"/>
              <a:t>Fagen-Ullmschneider</a:t>
            </a:r>
            <a:endParaRPr lang="en-US" sz="2000" dirty="0"/>
          </a:p>
          <a:p>
            <a:pPr lvl="1"/>
            <a:endParaRPr lang="en-US" sz="2000" dirty="0">
              <a:solidFill>
                <a:schemeClr val="dk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07083492-B23D-E846-AD56-50BE99284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5662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423 Operating System Design,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Uinv</a:t>
            </a: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Illinois, Prof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Fagen-Ullmschneider</a:t>
            </a:r>
            <a:endParaRPr lang="en-US" sz="1400" b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8273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Scheduling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4648200"/>
            <a:ext cx="8610600" cy="1905000"/>
          </a:xfrm>
        </p:spPr>
        <p:txBody>
          <a:bodyPr/>
          <a:lstStyle/>
          <a:p>
            <a:r>
              <a:rPr lang="en-US" altLang="en-US" dirty="0"/>
              <a:t>PCBs move from queue to queue as they change state</a:t>
            </a:r>
          </a:p>
          <a:p>
            <a:pPr lvl="1"/>
            <a:r>
              <a:rPr lang="en-US" altLang="en-US" dirty="0"/>
              <a:t>Decisions about which order to remove from queues are </a:t>
            </a:r>
            <a:r>
              <a:rPr lang="en-US" altLang="en-US" dirty="0">
                <a:solidFill>
                  <a:schemeClr val="hlink"/>
                </a:solidFill>
              </a:rPr>
              <a:t>Scheduling</a:t>
            </a:r>
            <a:r>
              <a:rPr lang="en-US" altLang="en-US" dirty="0"/>
              <a:t> decisions</a:t>
            </a:r>
          </a:p>
          <a:p>
            <a:pPr lvl="1"/>
            <a:r>
              <a:rPr lang="en-US" altLang="en-US" dirty="0"/>
              <a:t>Many scheduling algorithms possible (will study a few </a:t>
            </a:r>
            <a:r>
              <a:rPr lang="en-US" altLang="en-US" dirty="0" err="1"/>
              <a:t>algos</a:t>
            </a:r>
            <a:r>
              <a:rPr lang="en-US" altLang="en-US" dirty="0"/>
              <a:t>)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11595" r="888" b="12131"/>
          <a:stretch>
            <a:fillRect/>
          </a:stretch>
        </p:blipFill>
        <p:spPr bwMode="auto">
          <a:xfrm>
            <a:off x="1295400" y="762000"/>
            <a:ext cx="6248400" cy="36322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060AFB-D58D-1B4F-8019-17E5EE22C351}"/>
              </a:ext>
            </a:extLst>
          </p:cNvPr>
          <p:cNvSpPr/>
          <p:nvPr/>
        </p:nvSpPr>
        <p:spPr>
          <a:xfrm>
            <a:off x="0" y="6481152"/>
            <a:ext cx="801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 The Operating System Concepts: </a:t>
            </a:r>
            <a:r>
              <a:rPr lang="en-US" sz="14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Silberschatz</a:t>
            </a: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Galvin, Gagne</a:t>
            </a:r>
          </a:p>
        </p:txBody>
      </p:sp>
    </p:spTree>
    <p:extLst>
      <p:ext uri="{BB962C8B-B14F-4D97-AF65-F5344CB8AC3E}">
        <p14:creationId xmlns:p14="http://schemas.microsoft.com/office/powerpoint/2010/main" val="149842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7904163" cy="533400"/>
          </a:xfrm>
        </p:spPr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Ready Queue And Various I/O Device Queues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609600" y="836712"/>
            <a:ext cx="7924800" cy="51830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000" dirty="0">
                <a:ea typeface="Gulim" panose="020B0600000101010101" pitchFamily="34" charset="-127"/>
              </a:rPr>
              <a:t>Process not running </a:t>
            </a:r>
            <a:r>
              <a:rPr lang="en-US" altLang="ko-KR" sz="2000" dirty="0">
                <a:ea typeface="Gulim" panose="020B0600000101010101" pitchFamily="34" charset="-127"/>
                <a:sym typeface="Symbol" panose="05050102010706020507" pitchFamily="18" charset="2"/>
              </a:rPr>
              <a:t> PCB </a:t>
            </a:r>
            <a:r>
              <a:rPr lang="en-US" altLang="ko-KR" sz="2000" dirty="0">
                <a:ea typeface="Gulim" panose="020B0600000101010101" pitchFamily="34" charset="-127"/>
              </a:rPr>
              <a:t>is in some scheduler queue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Gulim" panose="020B0600000101010101" pitchFamily="34" charset="-127"/>
              </a:rPr>
              <a:t>Separate queue for each device, condition (ready, wait </a:t>
            </a:r>
            <a:r>
              <a:rPr lang="en-US" altLang="ko-KR" sz="2000" dirty="0" err="1">
                <a:ea typeface="Gulim" panose="020B0600000101010101" pitchFamily="34" charset="-127"/>
              </a:rPr>
              <a:t>etc</a:t>
            </a:r>
            <a:r>
              <a:rPr lang="en-US" altLang="ko-KR" sz="2000" dirty="0">
                <a:ea typeface="Gulim" panose="020B0600000101010101" pitchFamily="34" charset="-127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Gulim" panose="020B0600000101010101" pitchFamily="34" charset="-127"/>
              </a:rPr>
              <a:t>Each queue can have a different scheduler policy</a:t>
            </a:r>
          </a:p>
        </p:txBody>
      </p:sp>
      <p:grpSp>
        <p:nvGrpSpPr>
          <p:cNvPr id="359562" name="Group 138"/>
          <p:cNvGrpSpPr>
            <a:grpSpLocks/>
          </p:cNvGrpSpPr>
          <p:nvPr/>
        </p:nvGrpSpPr>
        <p:grpSpPr bwMode="auto">
          <a:xfrm>
            <a:off x="2255838" y="1931988"/>
            <a:ext cx="6400800" cy="1524000"/>
            <a:chOff x="1432" y="527"/>
            <a:chExt cx="4032" cy="960"/>
          </a:xfrm>
        </p:grpSpPr>
        <p:grpSp>
          <p:nvGrpSpPr>
            <p:cNvPr id="16472" name="Group 24"/>
            <p:cNvGrpSpPr>
              <a:grpSpLocks/>
            </p:cNvGrpSpPr>
            <p:nvPr/>
          </p:nvGrpSpPr>
          <p:grpSpPr bwMode="auto">
            <a:xfrm>
              <a:off x="2440" y="527"/>
              <a:ext cx="624" cy="864"/>
              <a:chOff x="2208" y="528"/>
              <a:chExt cx="672" cy="1008"/>
            </a:xfrm>
          </p:grpSpPr>
          <p:sp>
            <p:nvSpPr>
              <p:cNvPr id="16491" name="Rectangle 2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1008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Other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State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PCB</a:t>
                </a:r>
                <a:r>
                  <a:rPr lang="en-US" altLang="ko-KR" sz="1600" b="0" baseline="-25000" dirty="0">
                    <a:latin typeface="Consolas" charset="0"/>
                    <a:ea typeface="Consolas" charset="0"/>
                    <a:cs typeface="Consolas" charset="0"/>
                  </a:rPr>
                  <a:t>9</a:t>
                </a:r>
                <a:endParaRPr lang="en-US" altLang="ko-KR" sz="1600" b="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92" name="Rectangle 22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Link</a:t>
                </a:r>
              </a:p>
            </p:txBody>
          </p:sp>
          <p:sp>
            <p:nvSpPr>
              <p:cNvPr id="16493" name="Rectangle 23"/>
              <p:cNvSpPr>
                <a:spLocks noChangeArrowheads="1"/>
              </p:cNvSpPr>
              <p:nvPr/>
            </p:nvSpPr>
            <p:spPr bwMode="auto">
              <a:xfrm>
                <a:off x="2208" y="768"/>
                <a:ext cx="672" cy="19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Registers</a:t>
                </a:r>
              </a:p>
            </p:txBody>
          </p:sp>
        </p:grpSp>
        <p:grpSp>
          <p:nvGrpSpPr>
            <p:cNvPr id="16473" name="Group 29"/>
            <p:cNvGrpSpPr>
              <a:grpSpLocks/>
            </p:cNvGrpSpPr>
            <p:nvPr/>
          </p:nvGrpSpPr>
          <p:grpSpPr bwMode="auto">
            <a:xfrm>
              <a:off x="3352" y="527"/>
              <a:ext cx="624" cy="864"/>
              <a:chOff x="2208" y="528"/>
              <a:chExt cx="672" cy="1008"/>
            </a:xfrm>
          </p:grpSpPr>
          <p:sp>
            <p:nvSpPr>
              <p:cNvPr id="16488" name="Rectangle 30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1008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Other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State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PCB</a:t>
                </a:r>
                <a:r>
                  <a:rPr lang="en-US" altLang="ko-KR" sz="1600" b="0" baseline="-25000" dirty="0">
                    <a:latin typeface="Consolas" charset="0"/>
                    <a:ea typeface="Consolas" charset="0"/>
                    <a:cs typeface="Consolas" charset="0"/>
                  </a:rPr>
                  <a:t>6</a:t>
                </a:r>
                <a:endParaRPr lang="en-US" altLang="ko-KR" sz="1600" b="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89" name="Rectangle 31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Link</a:t>
                </a:r>
              </a:p>
            </p:txBody>
          </p:sp>
          <p:sp>
            <p:nvSpPr>
              <p:cNvPr id="16490" name="Rectangle 32"/>
              <p:cNvSpPr>
                <a:spLocks noChangeArrowheads="1"/>
              </p:cNvSpPr>
              <p:nvPr/>
            </p:nvSpPr>
            <p:spPr bwMode="auto">
              <a:xfrm>
                <a:off x="2208" y="768"/>
                <a:ext cx="672" cy="19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Registers</a:t>
                </a:r>
              </a:p>
            </p:txBody>
          </p:sp>
        </p:grpSp>
        <p:grpSp>
          <p:nvGrpSpPr>
            <p:cNvPr id="16474" name="Group 33"/>
            <p:cNvGrpSpPr>
              <a:grpSpLocks/>
            </p:cNvGrpSpPr>
            <p:nvPr/>
          </p:nvGrpSpPr>
          <p:grpSpPr bwMode="auto">
            <a:xfrm>
              <a:off x="4456" y="527"/>
              <a:ext cx="624" cy="864"/>
              <a:chOff x="2208" y="528"/>
              <a:chExt cx="672" cy="1008"/>
            </a:xfrm>
          </p:grpSpPr>
          <p:sp>
            <p:nvSpPr>
              <p:cNvPr id="16485" name="Rectangle 34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1008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Other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State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PCB</a:t>
                </a:r>
                <a:r>
                  <a:rPr lang="en-US" altLang="ko-KR" sz="1600" b="0" baseline="-25000" dirty="0">
                    <a:latin typeface="Consolas" charset="0"/>
                    <a:ea typeface="Consolas" charset="0"/>
                    <a:cs typeface="Consolas" charset="0"/>
                  </a:rPr>
                  <a:t>16</a:t>
                </a:r>
                <a:endParaRPr lang="en-US" altLang="ko-KR" sz="1600" b="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86" name="Rectangle 35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Link</a:t>
                </a:r>
              </a:p>
            </p:txBody>
          </p:sp>
          <p:sp>
            <p:nvSpPr>
              <p:cNvPr id="16487" name="Rectangle 36"/>
              <p:cNvSpPr>
                <a:spLocks noChangeArrowheads="1"/>
              </p:cNvSpPr>
              <p:nvPr/>
            </p:nvSpPr>
            <p:spPr bwMode="auto">
              <a:xfrm>
                <a:off x="2208" y="768"/>
                <a:ext cx="672" cy="19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Registers</a:t>
                </a:r>
              </a:p>
            </p:txBody>
          </p:sp>
        </p:grpSp>
        <p:grpSp>
          <p:nvGrpSpPr>
            <p:cNvPr id="16475" name="Group 42"/>
            <p:cNvGrpSpPr>
              <a:grpSpLocks/>
            </p:cNvGrpSpPr>
            <p:nvPr/>
          </p:nvGrpSpPr>
          <p:grpSpPr bwMode="auto">
            <a:xfrm>
              <a:off x="5272" y="623"/>
              <a:ext cx="192" cy="192"/>
              <a:chOff x="2448" y="2016"/>
              <a:chExt cx="192" cy="192"/>
            </a:xfrm>
          </p:grpSpPr>
          <p:sp>
            <p:nvSpPr>
              <p:cNvPr id="16481" name="Line 25"/>
              <p:cNvSpPr>
                <a:spLocks noChangeShapeType="1"/>
              </p:cNvSpPr>
              <p:nvPr/>
            </p:nvSpPr>
            <p:spPr bwMode="auto">
              <a:xfrm>
                <a:off x="2448" y="211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82" name="Line 26"/>
              <p:cNvSpPr>
                <a:spLocks noChangeShapeType="1"/>
              </p:cNvSpPr>
              <p:nvPr/>
            </p:nvSpPr>
            <p:spPr bwMode="auto">
              <a:xfrm>
                <a:off x="2496" y="21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83" name="Line 27"/>
              <p:cNvSpPr>
                <a:spLocks noChangeShapeType="1"/>
              </p:cNvSpPr>
              <p:nvPr/>
            </p:nvSpPr>
            <p:spPr bwMode="auto">
              <a:xfrm>
                <a:off x="2520" y="220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84" name="Line 41"/>
              <p:cNvSpPr>
                <a:spLocks noChangeShapeType="1"/>
              </p:cNvSpPr>
              <p:nvPr/>
            </p:nvSpPr>
            <p:spPr bwMode="auto">
              <a:xfrm>
                <a:off x="2544" y="2016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16476" name="Line 43"/>
            <p:cNvSpPr>
              <a:spLocks noChangeShapeType="1"/>
            </p:cNvSpPr>
            <p:nvPr/>
          </p:nvSpPr>
          <p:spPr bwMode="auto">
            <a:xfrm>
              <a:off x="3064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77" name="Line 44"/>
            <p:cNvSpPr>
              <a:spLocks noChangeShapeType="1"/>
            </p:cNvSpPr>
            <p:nvPr/>
          </p:nvSpPr>
          <p:spPr bwMode="auto">
            <a:xfrm>
              <a:off x="3976" y="623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78" name="Line 45"/>
            <p:cNvSpPr>
              <a:spLocks noChangeShapeType="1"/>
            </p:cNvSpPr>
            <p:nvPr/>
          </p:nvSpPr>
          <p:spPr bwMode="auto">
            <a:xfrm>
              <a:off x="5080" y="623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79" name="Line 81"/>
            <p:cNvSpPr>
              <a:spLocks noChangeShapeType="1"/>
            </p:cNvSpPr>
            <p:nvPr/>
          </p:nvSpPr>
          <p:spPr bwMode="auto">
            <a:xfrm>
              <a:off x="1432" y="623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80" name="Freeform 86"/>
            <p:cNvSpPr>
              <a:spLocks/>
            </p:cNvSpPr>
            <p:nvPr/>
          </p:nvSpPr>
          <p:spPr bwMode="auto">
            <a:xfrm>
              <a:off x="1432" y="671"/>
              <a:ext cx="3024" cy="816"/>
            </a:xfrm>
            <a:custGeom>
              <a:avLst/>
              <a:gdLst>
                <a:gd name="T0" fmla="*/ 0 w 3024"/>
                <a:gd name="T1" fmla="*/ 154 h 912"/>
                <a:gd name="T2" fmla="*/ 816 w 3024"/>
                <a:gd name="T3" fmla="*/ 730 h 912"/>
                <a:gd name="T4" fmla="*/ 2640 w 3024"/>
                <a:gd name="T5" fmla="*/ 730 h 912"/>
                <a:gd name="T6" fmla="*/ 3024 w 302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24" h="912">
                  <a:moveTo>
                    <a:pt x="0" y="192"/>
                  </a:moveTo>
                  <a:lnTo>
                    <a:pt x="816" y="912"/>
                  </a:lnTo>
                  <a:lnTo>
                    <a:pt x="2640" y="912"/>
                  </a:lnTo>
                  <a:lnTo>
                    <a:pt x="302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359560" name="Group 136"/>
          <p:cNvGrpSpPr>
            <a:grpSpLocks/>
          </p:cNvGrpSpPr>
          <p:nvPr/>
        </p:nvGrpSpPr>
        <p:grpSpPr bwMode="auto">
          <a:xfrm>
            <a:off x="2255838" y="5132388"/>
            <a:ext cx="2362200" cy="1371600"/>
            <a:chOff x="1432" y="2543"/>
            <a:chExt cx="1488" cy="864"/>
          </a:xfrm>
        </p:grpSpPr>
        <p:grpSp>
          <p:nvGrpSpPr>
            <p:cNvPr id="16458" name="Group 104"/>
            <p:cNvGrpSpPr>
              <a:grpSpLocks/>
            </p:cNvGrpSpPr>
            <p:nvPr/>
          </p:nvGrpSpPr>
          <p:grpSpPr bwMode="auto">
            <a:xfrm>
              <a:off x="1912" y="2543"/>
              <a:ext cx="1008" cy="864"/>
              <a:chOff x="1680" y="2544"/>
              <a:chExt cx="1008" cy="912"/>
            </a:xfrm>
          </p:grpSpPr>
          <p:grpSp>
            <p:nvGrpSpPr>
              <p:cNvPr id="16461" name="Group 70"/>
              <p:cNvGrpSpPr>
                <a:grpSpLocks/>
              </p:cNvGrpSpPr>
              <p:nvPr/>
            </p:nvGrpSpPr>
            <p:grpSpPr bwMode="auto">
              <a:xfrm>
                <a:off x="1680" y="2544"/>
                <a:ext cx="624" cy="912"/>
                <a:chOff x="2208" y="528"/>
                <a:chExt cx="672" cy="1008"/>
              </a:xfrm>
            </p:grpSpPr>
            <p:sp>
              <p:nvSpPr>
                <p:cNvPr id="16469" name="Rectangle 71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1008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endParaRPr lang="ko-KR" altLang="en-US" sz="1600" b="0" dirty="0">
                    <a:latin typeface="Consolas" charset="0"/>
                    <a:ea typeface="Consolas" charset="0"/>
                    <a:cs typeface="Consolas" charset="0"/>
                  </a:endParaRPr>
                </a:p>
                <a:p>
                  <a:endParaRPr lang="ko-KR" altLang="en-US" sz="1600" b="0" dirty="0">
                    <a:latin typeface="Consolas" charset="0"/>
                    <a:ea typeface="Consolas" charset="0"/>
                    <a:cs typeface="Consolas" charset="0"/>
                  </a:endParaRPr>
                </a:p>
                <a:p>
                  <a:r>
                    <a:rPr lang="en-US" altLang="ko-KR" sz="1600" b="0" dirty="0">
                      <a:latin typeface="Consolas" charset="0"/>
                      <a:ea typeface="Consolas" charset="0"/>
                      <a:cs typeface="Consolas" charset="0"/>
                    </a:rPr>
                    <a:t>Other</a:t>
                  </a:r>
                </a:p>
                <a:p>
                  <a:r>
                    <a:rPr lang="en-US" altLang="ko-KR" sz="1600" b="0" dirty="0">
                      <a:latin typeface="Consolas" charset="0"/>
                      <a:ea typeface="Consolas" charset="0"/>
                      <a:cs typeface="Consolas" charset="0"/>
                    </a:rPr>
                    <a:t>State</a:t>
                  </a:r>
                </a:p>
                <a:p>
                  <a:r>
                    <a:rPr lang="en-US" altLang="ko-KR" sz="1600" b="0" dirty="0">
                      <a:latin typeface="Consolas" charset="0"/>
                      <a:ea typeface="Consolas" charset="0"/>
                      <a:cs typeface="Consolas" charset="0"/>
                    </a:rPr>
                    <a:t>PCB</a:t>
                  </a:r>
                  <a:r>
                    <a:rPr lang="en-US" altLang="ko-KR" sz="1600" b="0" baseline="-25000" dirty="0">
                      <a:latin typeface="Consolas" charset="0"/>
                      <a:ea typeface="Consolas" charset="0"/>
                      <a:cs typeface="Consolas" charset="0"/>
                    </a:rPr>
                    <a:t>8</a:t>
                  </a:r>
                  <a:endParaRPr lang="en-US" altLang="ko-KR" sz="1600" b="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7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rgbClr val="00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600" b="0">
                      <a:latin typeface="Consolas" charset="0"/>
                      <a:ea typeface="Consolas" charset="0"/>
                      <a:cs typeface="Consolas" charset="0"/>
                    </a:rPr>
                    <a:t>Link</a:t>
                  </a:r>
                </a:p>
              </p:txBody>
            </p:sp>
            <p:sp>
              <p:nvSpPr>
                <p:cNvPr id="16471" name="Rectangle 73"/>
                <p:cNvSpPr>
                  <a:spLocks noChangeArrowheads="1"/>
                </p:cNvSpPr>
                <p:nvPr/>
              </p:nvSpPr>
              <p:spPr bwMode="auto">
                <a:xfrm>
                  <a:off x="2208" y="768"/>
                  <a:ext cx="672" cy="192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600" b="0">
                      <a:latin typeface="Consolas" charset="0"/>
                      <a:ea typeface="Consolas" charset="0"/>
                      <a:cs typeface="Consolas" charset="0"/>
                    </a:rPr>
                    <a:t>Registers</a:t>
                  </a:r>
                </a:p>
              </p:txBody>
            </p:sp>
          </p:grpSp>
          <p:grpSp>
            <p:nvGrpSpPr>
              <p:cNvPr id="16462" name="Group 89"/>
              <p:cNvGrpSpPr>
                <a:grpSpLocks/>
              </p:cNvGrpSpPr>
              <p:nvPr/>
            </p:nvGrpSpPr>
            <p:grpSpPr bwMode="auto">
              <a:xfrm>
                <a:off x="2304" y="2640"/>
                <a:ext cx="384" cy="192"/>
                <a:chOff x="2304" y="2640"/>
                <a:chExt cx="384" cy="192"/>
              </a:xfrm>
            </p:grpSpPr>
            <p:grpSp>
              <p:nvGrpSpPr>
                <p:cNvPr id="16463" name="Group 74"/>
                <p:cNvGrpSpPr>
                  <a:grpSpLocks/>
                </p:cNvGrpSpPr>
                <p:nvPr/>
              </p:nvGrpSpPr>
              <p:grpSpPr bwMode="auto">
                <a:xfrm>
                  <a:off x="2496" y="2640"/>
                  <a:ext cx="192" cy="192"/>
                  <a:chOff x="2448" y="2016"/>
                  <a:chExt cx="192" cy="192"/>
                </a:xfrm>
              </p:grpSpPr>
              <p:sp>
                <p:nvSpPr>
                  <p:cNvPr id="16465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112"/>
                    <a:ext cx="19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  <p:sp>
                <p:nvSpPr>
                  <p:cNvPr id="16466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2160"/>
                    <a:ext cx="96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  <p:sp>
                <p:nvSpPr>
                  <p:cNvPr id="16467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2520" y="2208"/>
                    <a:ext cx="4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  <p:sp>
                <p:nvSpPr>
                  <p:cNvPr id="16468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2016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b="0">
                      <a:latin typeface="Consolas" charset="0"/>
                      <a:ea typeface="Consolas" charset="0"/>
                      <a:cs typeface="Consolas" charset="0"/>
                    </a:endParaRPr>
                  </a:p>
                </p:txBody>
              </p:sp>
            </p:grpSp>
            <p:sp>
              <p:nvSpPr>
                <p:cNvPr id="16464" name="Line 79"/>
                <p:cNvSpPr>
                  <a:spLocks noChangeShapeType="1"/>
                </p:cNvSpPr>
                <p:nvPr/>
              </p:nvSpPr>
              <p:spPr bwMode="auto">
                <a:xfrm>
                  <a:off x="2304" y="2640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</p:grpSp>
        <p:sp>
          <p:nvSpPr>
            <p:cNvPr id="16459" name="Line 87"/>
            <p:cNvSpPr>
              <a:spLocks noChangeShapeType="1"/>
            </p:cNvSpPr>
            <p:nvPr/>
          </p:nvSpPr>
          <p:spPr bwMode="auto">
            <a:xfrm flipV="1">
              <a:off x="1432" y="2639"/>
              <a:ext cx="48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60" name="Line 88"/>
            <p:cNvSpPr>
              <a:spLocks noChangeShapeType="1"/>
            </p:cNvSpPr>
            <p:nvPr/>
          </p:nvSpPr>
          <p:spPr bwMode="auto">
            <a:xfrm flipV="1">
              <a:off x="1432" y="2687"/>
              <a:ext cx="48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359559" name="Group 135"/>
          <p:cNvGrpSpPr>
            <a:grpSpLocks/>
          </p:cNvGrpSpPr>
          <p:nvPr/>
        </p:nvGrpSpPr>
        <p:grpSpPr bwMode="auto">
          <a:xfrm>
            <a:off x="2179638" y="4522788"/>
            <a:ext cx="685800" cy="685800"/>
            <a:chOff x="1384" y="2159"/>
            <a:chExt cx="432" cy="432"/>
          </a:xfrm>
        </p:grpSpPr>
        <p:grpSp>
          <p:nvGrpSpPr>
            <p:cNvPr id="16444" name="Group 90"/>
            <p:cNvGrpSpPr>
              <a:grpSpLocks/>
            </p:cNvGrpSpPr>
            <p:nvPr/>
          </p:nvGrpSpPr>
          <p:grpSpPr bwMode="auto">
            <a:xfrm>
              <a:off x="1432" y="2159"/>
              <a:ext cx="384" cy="192"/>
              <a:chOff x="2304" y="2640"/>
              <a:chExt cx="384" cy="192"/>
            </a:xfrm>
          </p:grpSpPr>
          <p:grpSp>
            <p:nvGrpSpPr>
              <p:cNvPr id="16452" name="Group 91"/>
              <p:cNvGrpSpPr>
                <a:grpSpLocks/>
              </p:cNvGrpSpPr>
              <p:nvPr/>
            </p:nvGrpSpPr>
            <p:grpSpPr bwMode="auto">
              <a:xfrm>
                <a:off x="2496" y="2640"/>
                <a:ext cx="192" cy="192"/>
                <a:chOff x="2448" y="2016"/>
                <a:chExt cx="192" cy="192"/>
              </a:xfrm>
            </p:grpSpPr>
            <p:sp>
              <p:nvSpPr>
                <p:cNvPr id="16454" name="Line 92"/>
                <p:cNvSpPr>
                  <a:spLocks noChangeShapeType="1"/>
                </p:cNvSpPr>
                <p:nvPr/>
              </p:nvSpPr>
              <p:spPr bwMode="auto">
                <a:xfrm>
                  <a:off x="2448" y="211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55" name="Line 93"/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56" name="Line 94"/>
                <p:cNvSpPr>
                  <a:spLocks noChangeShapeType="1"/>
                </p:cNvSpPr>
                <p:nvPr/>
              </p:nvSpPr>
              <p:spPr bwMode="auto">
                <a:xfrm>
                  <a:off x="2520" y="2208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57" name="Line 95"/>
                <p:cNvSpPr>
                  <a:spLocks noChangeShapeType="1"/>
                </p:cNvSpPr>
                <p:nvPr/>
              </p:nvSpPr>
              <p:spPr bwMode="auto">
                <a:xfrm>
                  <a:off x="2544" y="20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sp>
            <p:nvSpPr>
              <p:cNvPr id="16453" name="Line 96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grpSp>
          <p:nvGrpSpPr>
            <p:cNvPr id="16445" name="Group 97"/>
            <p:cNvGrpSpPr>
              <a:grpSpLocks/>
            </p:cNvGrpSpPr>
            <p:nvPr/>
          </p:nvGrpSpPr>
          <p:grpSpPr bwMode="auto">
            <a:xfrm>
              <a:off x="1384" y="2399"/>
              <a:ext cx="384" cy="192"/>
              <a:chOff x="2304" y="2640"/>
              <a:chExt cx="384" cy="192"/>
            </a:xfrm>
          </p:grpSpPr>
          <p:grpSp>
            <p:nvGrpSpPr>
              <p:cNvPr id="16446" name="Group 98"/>
              <p:cNvGrpSpPr>
                <a:grpSpLocks/>
              </p:cNvGrpSpPr>
              <p:nvPr/>
            </p:nvGrpSpPr>
            <p:grpSpPr bwMode="auto">
              <a:xfrm>
                <a:off x="2496" y="2640"/>
                <a:ext cx="192" cy="192"/>
                <a:chOff x="2448" y="2016"/>
                <a:chExt cx="192" cy="192"/>
              </a:xfrm>
            </p:grpSpPr>
            <p:sp>
              <p:nvSpPr>
                <p:cNvPr id="16448" name="Line 99"/>
                <p:cNvSpPr>
                  <a:spLocks noChangeShapeType="1"/>
                </p:cNvSpPr>
                <p:nvPr/>
              </p:nvSpPr>
              <p:spPr bwMode="auto">
                <a:xfrm>
                  <a:off x="2448" y="211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49" name="Line 100"/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50" name="Line 101"/>
                <p:cNvSpPr>
                  <a:spLocks noChangeShapeType="1"/>
                </p:cNvSpPr>
                <p:nvPr/>
              </p:nvSpPr>
              <p:spPr bwMode="auto">
                <a:xfrm>
                  <a:off x="2520" y="2208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51" name="Line 102"/>
                <p:cNvSpPr>
                  <a:spLocks noChangeShapeType="1"/>
                </p:cNvSpPr>
                <p:nvPr/>
              </p:nvSpPr>
              <p:spPr bwMode="auto">
                <a:xfrm>
                  <a:off x="2544" y="20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sp>
            <p:nvSpPr>
              <p:cNvPr id="16447" name="Line 103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</p:grpSp>
      <p:grpSp>
        <p:nvGrpSpPr>
          <p:cNvPr id="359561" name="Group 137"/>
          <p:cNvGrpSpPr>
            <a:grpSpLocks/>
          </p:cNvGrpSpPr>
          <p:nvPr/>
        </p:nvGrpSpPr>
        <p:grpSpPr bwMode="auto">
          <a:xfrm>
            <a:off x="2255838" y="3608388"/>
            <a:ext cx="5638800" cy="1600200"/>
            <a:chOff x="1432" y="1583"/>
            <a:chExt cx="3552" cy="1008"/>
          </a:xfrm>
        </p:grpSpPr>
        <p:grpSp>
          <p:nvGrpSpPr>
            <p:cNvPr id="16426" name="Group 52"/>
            <p:cNvGrpSpPr>
              <a:grpSpLocks/>
            </p:cNvGrpSpPr>
            <p:nvPr/>
          </p:nvGrpSpPr>
          <p:grpSpPr bwMode="auto">
            <a:xfrm>
              <a:off x="2824" y="1583"/>
              <a:ext cx="624" cy="864"/>
              <a:chOff x="2208" y="528"/>
              <a:chExt cx="672" cy="1008"/>
            </a:xfrm>
          </p:grpSpPr>
          <p:sp>
            <p:nvSpPr>
              <p:cNvPr id="16441" name="Rectangle 53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1008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endParaRPr lang="ko-KR" altLang="en-US" sz="1600" b="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Other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State</a:t>
                </a:r>
              </a:p>
              <a:p>
                <a:r>
                  <a:rPr lang="en-US" altLang="ko-KR" sz="1600" b="0" dirty="0">
                    <a:latin typeface="Consolas" charset="0"/>
                    <a:ea typeface="Consolas" charset="0"/>
                    <a:cs typeface="Consolas" charset="0"/>
                  </a:rPr>
                  <a:t>PCB</a:t>
                </a:r>
                <a:r>
                  <a:rPr lang="en-US" altLang="ko-KR" sz="1600" b="0" baseline="-25000" dirty="0">
                    <a:latin typeface="Consolas" charset="0"/>
                    <a:ea typeface="Consolas" charset="0"/>
                    <a:cs typeface="Consolas" charset="0"/>
                  </a:rPr>
                  <a:t>2</a:t>
                </a:r>
                <a:endParaRPr lang="en-US" altLang="ko-KR" sz="1600" b="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  <p:sp>
            <p:nvSpPr>
              <p:cNvPr id="16442" name="Rectangle 54"/>
              <p:cNvSpPr>
                <a:spLocks noChangeArrowheads="1"/>
              </p:cNvSpPr>
              <p:nvPr/>
            </p:nvSpPr>
            <p:spPr bwMode="auto">
              <a:xfrm>
                <a:off x="2208" y="528"/>
                <a:ext cx="672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Link</a:t>
                </a:r>
              </a:p>
            </p:txBody>
          </p:sp>
          <p:sp>
            <p:nvSpPr>
              <p:cNvPr id="16443" name="Rectangle 55"/>
              <p:cNvSpPr>
                <a:spLocks noChangeArrowheads="1"/>
              </p:cNvSpPr>
              <p:nvPr/>
            </p:nvSpPr>
            <p:spPr bwMode="auto">
              <a:xfrm>
                <a:off x="2208" y="768"/>
                <a:ext cx="672" cy="192"/>
              </a:xfrm>
              <a:prstGeom prst="rect">
                <a:avLst/>
              </a:prstGeom>
              <a:solidFill>
                <a:srgbClr val="FF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Registers</a:t>
                </a:r>
              </a:p>
            </p:txBody>
          </p:sp>
        </p:grpSp>
        <p:sp>
          <p:nvSpPr>
            <p:cNvPr id="16427" name="Line 66"/>
            <p:cNvSpPr>
              <a:spLocks noChangeShapeType="1"/>
            </p:cNvSpPr>
            <p:nvPr/>
          </p:nvSpPr>
          <p:spPr bwMode="auto">
            <a:xfrm>
              <a:off x="3448" y="1679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grpSp>
          <p:nvGrpSpPr>
            <p:cNvPr id="16428" name="Group 68"/>
            <p:cNvGrpSpPr>
              <a:grpSpLocks/>
            </p:cNvGrpSpPr>
            <p:nvPr/>
          </p:nvGrpSpPr>
          <p:grpSpPr bwMode="auto">
            <a:xfrm>
              <a:off x="3976" y="1583"/>
              <a:ext cx="1008" cy="864"/>
              <a:chOff x="3984" y="2064"/>
              <a:chExt cx="1008" cy="912"/>
            </a:xfrm>
          </p:grpSpPr>
          <p:grpSp>
            <p:nvGrpSpPr>
              <p:cNvPr id="16431" name="Group 56"/>
              <p:cNvGrpSpPr>
                <a:grpSpLocks/>
              </p:cNvGrpSpPr>
              <p:nvPr/>
            </p:nvGrpSpPr>
            <p:grpSpPr bwMode="auto">
              <a:xfrm>
                <a:off x="3984" y="2064"/>
                <a:ext cx="624" cy="912"/>
                <a:chOff x="2208" y="528"/>
                <a:chExt cx="672" cy="1008"/>
              </a:xfrm>
            </p:grpSpPr>
            <p:sp>
              <p:nvSpPr>
                <p:cNvPr id="16438" name="Rectangle 57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1008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endParaRPr lang="ko-KR" altLang="en-US" sz="1600" b="0" dirty="0">
                    <a:latin typeface="Consolas" charset="0"/>
                    <a:ea typeface="Consolas" charset="0"/>
                    <a:cs typeface="Consolas" charset="0"/>
                  </a:endParaRPr>
                </a:p>
                <a:p>
                  <a:endParaRPr lang="ko-KR" altLang="en-US" sz="1600" b="0" dirty="0">
                    <a:latin typeface="Consolas" charset="0"/>
                    <a:ea typeface="Consolas" charset="0"/>
                    <a:cs typeface="Consolas" charset="0"/>
                  </a:endParaRPr>
                </a:p>
                <a:p>
                  <a:r>
                    <a:rPr lang="en-US" altLang="ko-KR" sz="1600" b="0" dirty="0">
                      <a:latin typeface="Consolas" charset="0"/>
                      <a:ea typeface="Consolas" charset="0"/>
                      <a:cs typeface="Consolas" charset="0"/>
                    </a:rPr>
                    <a:t>Other</a:t>
                  </a:r>
                </a:p>
                <a:p>
                  <a:r>
                    <a:rPr lang="en-US" altLang="ko-KR" sz="1600" b="0" dirty="0">
                      <a:latin typeface="Consolas" charset="0"/>
                      <a:ea typeface="Consolas" charset="0"/>
                      <a:cs typeface="Consolas" charset="0"/>
                    </a:rPr>
                    <a:t>State</a:t>
                  </a:r>
                </a:p>
                <a:p>
                  <a:r>
                    <a:rPr lang="en-US" altLang="ko-KR" sz="1600" b="0" dirty="0">
                      <a:latin typeface="Consolas" charset="0"/>
                      <a:ea typeface="Consolas" charset="0"/>
                      <a:cs typeface="Consolas" charset="0"/>
                    </a:rPr>
                    <a:t>PCB</a:t>
                  </a:r>
                  <a:r>
                    <a:rPr lang="en-US" altLang="ko-KR" sz="1600" b="0" baseline="-25000" dirty="0">
                      <a:latin typeface="Consolas" charset="0"/>
                      <a:ea typeface="Consolas" charset="0"/>
                      <a:cs typeface="Consolas" charset="0"/>
                    </a:rPr>
                    <a:t>3</a:t>
                  </a:r>
                  <a:endParaRPr lang="en-US" altLang="ko-KR" sz="1600" b="0" dirty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39" name="Rectangle 58"/>
                <p:cNvSpPr>
                  <a:spLocks noChangeArrowheads="1"/>
                </p:cNvSpPr>
                <p:nvPr/>
              </p:nvSpPr>
              <p:spPr bwMode="auto">
                <a:xfrm>
                  <a:off x="2208" y="528"/>
                  <a:ext cx="672" cy="240"/>
                </a:xfrm>
                <a:prstGeom prst="rect">
                  <a:avLst/>
                </a:prstGeom>
                <a:solidFill>
                  <a:srgbClr val="00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600" b="0">
                      <a:latin typeface="Consolas" charset="0"/>
                      <a:ea typeface="Consolas" charset="0"/>
                      <a:cs typeface="Consolas" charset="0"/>
                    </a:rPr>
                    <a:t>Link</a:t>
                  </a:r>
                </a:p>
              </p:txBody>
            </p:sp>
            <p:sp>
              <p:nvSpPr>
                <p:cNvPr id="16440" name="Rectangle 59"/>
                <p:cNvSpPr>
                  <a:spLocks noChangeArrowheads="1"/>
                </p:cNvSpPr>
                <p:nvPr/>
              </p:nvSpPr>
              <p:spPr bwMode="auto">
                <a:xfrm>
                  <a:off x="2208" y="768"/>
                  <a:ext cx="672" cy="192"/>
                </a:xfrm>
                <a:prstGeom prst="rect">
                  <a:avLst/>
                </a:prstGeom>
                <a:solidFill>
                  <a:srgbClr val="FFFFFF"/>
                </a:solidFill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1pPr>
                  <a:lvl2pPr marL="742950" indent="-28575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2pPr>
                  <a:lvl3pPr marL="11430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3pPr>
                  <a:lvl4pPr marL="16002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4pPr>
                  <a:lvl5pPr marL="2057400" indent="-228600" algn="ctr" eaLnBrk="0" hangingPunct="0"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Courier New" panose="02070309020205020404" pitchFamily="49" charset="0"/>
                    </a:defRPr>
                  </a:lvl9pPr>
                </a:lstStyle>
                <a:p>
                  <a:r>
                    <a:rPr lang="en-US" altLang="ko-KR" sz="1600" b="0">
                      <a:latin typeface="Consolas" charset="0"/>
                      <a:ea typeface="Consolas" charset="0"/>
                      <a:cs typeface="Consolas" charset="0"/>
                    </a:rPr>
                    <a:t>Registers</a:t>
                  </a:r>
                </a:p>
              </p:txBody>
            </p:sp>
          </p:grpSp>
          <p:grpSp>
            <p:nvGrpSpPr>
              <p:cNvPr id="16432" name="Group 60"/>
              <p:cNvGrpSpPr>
                <a:grpSpLocks/>
              </p:cNvGrpSpPr>
              <p:nvPr/>
            </p:nvGrpSpPr>
            <p:grpSpPr bwMode="auto">
              <a:xfrm>
                <a:off x="4800" y="2160"/>
                <a:ext cx="192" cy="192"/>
                <a:chOff x="2448" y="2016"/>
                <a:chExt cx="192" cy="192"/>
              </a:xfrm>
            </p:grpSpPr>
            <p:sp>
              <p:nvSpPr>
                <p:cNvPr id="16434" name="Line 61"/>
                <p:cNvSpPr>
                  <a:spLocks noChangeShapeType="1"/>
                </p:cNvSpPr>
                <p:nvPr/>
              </p:nvSpPr>
              <p:spPr bwMode="auto">
                <a:xfrm>
                  <a:off x="2448" y="211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35" name="Line 62"/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36" name="Line 63"/>
                <p:cNvSpPr>
                  <a:spLocks noChangeShapeType="1"/>
                </p:cNvSpPr>
                <p:nvPr/>
              </p:nvSpPr>
              <p:spPr bwMode="auto">
                <a:xfrm>
                  <a:off x="2520" y="2208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37" name="Line 64"/>
                <p:cNvSpPr>
                  <a:spLocks noChangeShapeType="1"/>
                </p:cNvSpPr>
                <p:nvPr/>
              </p:nvSpPr>
              <p:spPr bwMode="auto">
                <a:xfrm>
                  <a:off x="2544" y="20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sp>
            <p:nvSpPr>
              <p:cNvPr id="16433" name="Line 67"/>
              <p:cNvSpPr>
                <a:spLocks noChangeShapeType="1"/>
              </p:cNvSpPr>
              <p:nvPr/>
            </p:nvSpPr>
            <p:spPr bwMode="auto">
              <a:xfrm>
                <a:off x="4608" y="216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16429" name="Line 105"/>
            <p:cNvSpPr>
              <a:spLocks noChangeShapeType="1"/>
            </p:cNvSpPr>
            <p:nvPr/>
          </p:nvSpPr>
          <p:spPr bwMode="auto">
            <a:xfrm>
              <a:off x="1432" y="1679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16430" name="Freeform 106"/>
            <p:cNvSpPr>
              <a:spLocks/>
            </p:cNvSpPr>
            <p:nvPr/>
          </p:nvSpPr>
          <p:spPr bwMode="auto">
            <a:xfrm>
              <a:off x="1432" y="1775"/>
              <a:ext cx="2544" cy="816"/>
            </a:xfrm>
            <a:custGeom>
              <a:avLst/>
              <a:gdLst>
                <a:gd name="T0" fmla="*/ 0 w 2544"/>
                <a:gd name="T1" fmla="*/ 96 h 816"/>
                <a:gd name="T2" fmla="*/ 1488 w 2544"/>
                <a:gd name="T3" fmla="*/ 816 h 816"/>
                <a:gd name="T4" fmla="*/ 2160 w 2544"/>
                <a:gd name="T5" fmla="*/ 816 h 816"/>
                <a:gd name="T6" fmla="*/ 2544 w 2544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44" h="816">
                  <a:moveTo>
                    <a:pt x="0" y="96"/>
                  </a:moveTo>
                  <a:lnTo>
                    <a:pt x="1488" y="816"/>
                  </a:lnTo>
                  <a:lnTo>
                    <a:pt x="2160" y="816"/>
                  </a:lnTo>
                  <a:lnTo>
                    <a:pt x="2544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359558" name="Group 134"/>
          <p:cNvGrpSpPr>
            <a:grpSpLocks/>
          </p:cNvGrpSpPr>
          <p:nvPr/>
        </p:nvGrpSpPr>
        <p:grpSpPr bwMode="auto">
          <a:xfrm>
            <a:off x="2179638" y="2846388"/>
            <a:ext cx="685800" cy="685800"/>
            <a:chOff x="1384" y="1103"/>
            <a:chExt cx="432" cy="432"/>
          </a:xfrm>
        </p:grpSpPr>
        <p:grpSp>
          <p:nvGrpSpPr>
            <p:cNvPr id="16412" name="Group 109"/>
            <p:cNvGrpSpPr>
              <a:grpSpLocks/>
            </p:cNvGrpSpPr>
            <p:nvPr/>
          </p:nvGrpSpPr>
          <p:grpSpPr bwMode="auto">
            <a:xfrm>
              <a:off x="1432" y="1103"/>
              <a:ext cx="384" cy="192"/>
              <a:chOff x="2304" y="2640"/>
              <a:chExt cx="384" cy="192"/>
            </a:xfrm>
          </p:grpSpPr>
          <p:grpSp>
            <p:nvGrpSpPr>
              <p:cNvPr id="16420" name="Group 110"/>
              <p:cNvGrpSpPr>
                <a:grpSpLocks/>
              </p:cNvGrpSpPr>
              <p:nvPr/>
            </p:nvGrpSpPr>
            <p:grpSpPr bwMode="auto">
              <a:xfrm>
                <a:off x="2496" y="2640"/>
                <a:ext cx="192" cy="192"/>
                <a:chOff x="2448" y="2016"/>
                <a:chExt cx="192" cy="192"/>
              </a:xfrm>
            </p:grpSpPr>
            <p:sp>
              <p:nvSpPr>
                <p:cNvPr id="16422" name="Line 111"/>
                <p:cNvSpPr>
                  <a:spLocks noChangeShapeType="1"/>
                </p:cNvSpPr>
                <p:nvPr/>
              </p:nvSpPr>
              <p:spPr bwMode="auto">
                <a:xfrm>
                  <a:off x="2448" y="211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23" name="Line 112"/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24" name="Line 113"/>
                <p:cNvSpPr>
                  <a:spLocks noChangeShapeType="1"/>
                </p:cNvSpPr>
                <p:nvPr/>
              </p:nvSpPr>
              <p:spPr bwMode="auto">
                <a:xfrm>
                  <a:off x="2520" y="2208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25" name="Line 114"/>
                <p:cNvSpPr>
                  <a:spLocks noChangeShapeType="1"/>
                </p:cNvSpPr>
                <p:nvPr/>
              </p:nvSpPr>
              <p:spPr bwMode="auto">
                <a:xfrm>
                  <a:off x="2544" y="20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sp>
            <p:nvSpPr>
              <p:cNvPr id="16421" name="Line 115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grpSp>
          <p:nvGrpSpPr>
            <p:cNvPr id="16413" name="Group 116"/>
            <p:cNvGrpSpPr>
              <a:grpSpLocks/>
            </p:cNvGrpSpPr>
            <p:nvPr/>
          </p:nvGrpSpPr>
          <p:grpSpPr bwMode="auto">
            <a:xfrm>
              <a:off x="1384" y="1343"/>
              <a:ext cx="384" cy="192"/>
              <a:chOff x="2304" y="2640"/>
              <a:chExt cx="384" cy="192"/>
            </a:xfrm>
          </p:grpSpPr>
          <p:grpSp>
            <p:nvGrpSpPr>
              <p:cNvPr id="16414" name="Group 117"/>
              <p:cNvGrpSpPr>
                <a:grpSpLocks/>
              </p:cNvGrpSpPr>
              <p:nvPr/>
            </p:nvGrpSpPr>
            <p:grpSpPr bwMode="auto">
              <a:xfrm>
                <a:off x="2496" y="2640"/>
                <a:ext cx="192" cy="192"/>
                <a:chOff x="2448" y="2016"/>
                <a:chExt cx="192" cy="192"/>
              </a:xfrm>
            </p:grpSpPr>
            <p:sp>
              <p:nvSpPr>
                <p:cNvPr id="16416" name="Line 118"/>
                <p:cNvSpPr>
                  <a:spLocks noChangeShapeType="1"/>
                </p:cNvSpPr>
                <p:nvPr/>
              </p:nvSpPr>
              <p:spPr bwMode="auto">
                <a:xfrm>
                  <a:off x="2448" y="211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17" name="Line 119"/>
                <p:cNvSpPr>
                  <a:spLocks noChangeShapeType="1"/>
                </p:cNvSpPr>
                <p:nvPr/>
              </p:nvSpPr>
              <p:spPr bwMode="auto">
                <a:xfrm>
                  <a:off x="2496" y="216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18" name="Line 120"/>
                <p:cNvSpPr>
                  <a:spLocks noChangeShapeType="1"/>
                </p:cNvSpPr>
                <p:nvPr/>
              </p:nvSpPr>
              <p:spPr bwMode="auto">
                <a:xfrm>
                  <a:off x="2520" y="2208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  <p:sp>
              <p:nvSpPr>
                <p:cNvPr id="16419" name="Line 121"/>
                <p:cNvSpPr>
                  <a:spLocks noChangeShapeType="1"/>
                </p:cNvSpPr>
                <p:nvPr/>
              </p:nvSpPr>
              <p:spPr bwMode="auto">
                <a:xfrm>
                  <a:off x="2544" y="2016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Consolas" charset="0"/>
                    <a:ea typeface="Consolas" charset="0"/>
                    <a:cs typeface="Consolas" charset="0"/>
                  </a:endParaRPr>
                </a:p>
              </p:txBody>
            </p:sp>
          </p:grpSp>
          <p:sp>
            <p:nvSpPr>
              <p:cNvPr id="16415" name="Line 122"/>
              <p:cNvSpPr>
                <a:spLocks noChangeShapeType="1"/>
              </p:cNvSpPr>
              <p:nvPr/>
            </p:nvSpPr>
            <p:spPr bwMode="auto">
              <a:xfrm>
                <a:off x="2304" y="2640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</p:grpSp>
      <p:grpSp>
        <p:nvGrpSpPr>
          <p:cNvPr id="359557" name="Group 133"/>
          <p:cNvGrpSpPr>
            <a:grpSpLocks/>
          </p:cNvGrpSpPr>
          <p:nvPr/>
        </p:nvGrpSpPr>
        <p:grpSpPr bwMode="auto">
          <a:xfrm>
            <a:off x="179388" y="1905000"/>
            <a:ext cx="2076451" cy="3989388"/>
            <a:chOff x="124" y="510"/>
            <a:chExt cx="1308" cy="2513"/>
          </a:xfrm>
        </p:grpSpPr>
        <p:sp>
          <p:nvSpPr>
            <p:cNvPr id="16394" name="Rectangle 19"/>
            <p:cNvSpPr>
              <a:spLocks noChangeArrowheads="1"/>
            </p:cNvSpPr>
            <p:nvPr/>
          </p:nvSpPr>
          <p:spPr bwMode="auto">
            <a:xfrm>
              <a:off x="808" y="2111"/>
              <a:ext cx="624" cy="192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600" b="0">
                  <a:latin typeface="Consolas" charset="0"/>
                  <a:ea typeface="Consolas" charset="0"/>
                  <a:cs typeface="Consolas" charset="0"/>
                </a:rPr>
                <a:t>Head</a:t>
              </a:r>
            </a:p>
          </p:txBody>
        </p:sp>
        <p:sp>
          <p:nvSpPr>
            <p:cNvPr id="16395" name="Rectangle 20"/>
            <p:cNvSpPr>
              <a:spLocks noChangeArrowheads="1"/>
            </p:cNvSpPr>
            <p:nvPr/>
          </p:nvSpPr>
          <p:spPr bwMode="auto">
            <a:xfrm>
              <a:off x="808" y="2303"/>
              <a:ext cx="624" cy="192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600" b="0">
                  <a:latin typeface="Consolas" charset="0"/>
                  <a:ea typeface="Consolas" charset="0"/>
                  <a:cs typeface="Consolas" charset="0"/>
                </a:rPr>
                <a:t>Tail</a:t>
              </a:r>
            </a:p>
          </p:txBody>
        </p:sp>
        <p:sp>
          <p:nvSpPr>
            <p:cNvPr id="16396" name="Rectangle 124"/>
            <p:cNvSpPr>
              <a:spLocks noChangeArrowheads="1"/>
            </p:cNvSpPr>
            <p:nvPr/>
          </p:nvSpPr>
          <p:spPr bwMode="auto">
            <a:xfrm>
              <a:off x="808" y="1055"/>
              <a:ext cx="624" cy="192"/>
            </a:xfrm>
            <a:prstGeom prst="rect">
              <a:avLst/>
            </a:prstGeom>
            <a:solidFill>
              <a:srgbClr val="00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600" b="0">
                  <a:latin typeface="Consolas" charset="0"/>
                  <a:ea typeface="Consolas" charset="0"/>
                  <a:cs typeface="Consolas" charset="0"/>
                </a:rPr>
                <a:t>Head</a:t>
              </a:r>
            </a:p>
          </p:txBody>
        </p:sp>
        <p:sp>
          <p:nvSpPr>
            <p:cNvPr id="16397" name="Rectangle 125"/>
            <p:cNvSpPr>
              <a:spLocks noChangeArrowheads="1"/>
            </p:cNvSpPr>
            <p:nvPr/>
          </p:nvSpPr>
          <p:spPr bwMode="auto">
            <a:xfrm>
              <a:off x="808" y="1247"/>
              <a:ext cx="624" cy="192"/>
            </a:xfrm>
            <a:prstGeom prst="rect">
              <a:avLst/>
            </a:prstGeom>
            <a:solidFill>
              <a:srgbClr val="FF66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sz="1600" b="0">
                  <a:latin typeface="Consolas" charset="0"/>
                  <a:ea typeface="Consolas" charset="0"/>
                  <a:cs typeface="Consolas" charset="0"/>
                </a:rPr>
                <a:t>Tail</a:t>
              </a:r>
            </a:p>
          </p:txBody>
        </p:sp>
        <p:grpSp>
          <p:nvGrpSpPr>
            <p:cNvPr id="16398" name="Group 8"/>
            <p:cNvGrpSpPr>
              <a:grpSpLocks/>
            </p:cNvGrpSpPr>
            <p:nvPr/>
          </p:nvGrpSpPr>
          <p:grpSpPr bwMode="auto">
            <a:xfrm>
              <a:off x="808" y="527"/>
              <a:ext cx="624" cy="384"/>
              <a:chOff x="672" y="768"/>
              <a:chExt cx="720" cy="480"/>
            </a:xfrm>
          </p:grpSpPr>
          <p:sp>
            <p:nvSpPr>
              <p:cNvPr id="16410" name="Rectangle 5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Head</a:t>
                </a:r>
              </a:p>
            </p:txBody>
          </p:sp>
          <p:sp>
            <p:nvSpPr>
              <p:cNvPr id="16411" name="Rectangle 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rgbClr val="FF66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Tail</a:t>
                </a:r>
              </a:p>
            </p:txBody>
          </p:sp>
        </p:grpSp>
        <p:grpSp>
          <p:nvGrpSpPr>
            <p:cNvPr id="16399" name="Group 12"/>
            <p:cNvGrpSpPr>
              <a:grpSpLocks/>
            </p:cNvGrpSpPr>
            <p:nvPr/>
          </p:nvGrpSpPr>
          <p:grpSpPr bwMode="auto">
            <a:xfrm>
              <a:off x="808" y="1583"/>
              <a:ext cx="624" cy="384"/>
              <a:chOff x="672" y="768"/>
              <a:chExt cx="720" cy="480"/>
            </a:xfrm>
          </p:grpSpPr>
          <p:sp>
            <p:nvSpPr>
              <p:cNvPr id="16408" name="Rectangle 13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Head</a:t>
                </a:r>
              </a:p>
            </p:txBody>
          </p:sp>
          <p:sp>
            <p:nvSpPr>
              <p:cNvPr id="16409" name="Rectangle 14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rgbClr val="FF66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Tail</a:t>
                </a:r>
              </a:p>
            </p:txBody>
          </p:sp>
        </p:grpSp>
        <p:grpSp>
          <p:nvGrpSpPr>
            <p:cNvPr id="16400" name="Group 15"/>
            <p:cNvGrpSpPr>
              <a:grpSpLocks/>
            </p:cNvGrpSpPr>
            <p:nvPr/>
          </p:nvGrpSpPr>
          <p:grpSpPr bwMode="auto">
            <a:xfrm>
              <a:off x="808" y="2639"/>
              <a:ext cx="624" cy="384"/>
              <a:chOff x="672" y="768"/>
              <a:chExt cx="720" cy="480"/>
            </a:xfrm>
          </p:grpSpPr>
          <p:sp>
            <p:nvSpPr>
              <p:cNvPr id="16406" name="Rectangle 16"/>
              <p:cNvSpPr>
                <a:spLocks noChangeArrowheads="1"/>
              </p:cNvSpPr>
              <p:nvPr/>
            </p:nvSpPr>
            <p:spPr bwMode="auto">
              <a:xfrm>
                <a:off x="672" y="768"/>
                <a:ext cx="720" cy="240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Head</a:t>
                </a:r>
              </a:p>
            </p:txBody>
          </p:sp>
          <p:sp>
            <p:nvSpPr>
              <p:cNvPr id="16407" name="Rectangle 17"/>
              <p:cNvSpPr>
                <a:spLocks noChangeArrowheads="1"/>
              </p:cNvSpPr>
              <p:nvPr/>
            </p:nvSpPr>
            <p:spPr bwMode="auto">
              <a:xfrm>
                <a:off x="672" y="1008"/>
                <a:ext cx="720" cy="240"/>
              </a:xfrm>
              <a:prstGeom prst="rect">
                <a:avLst/>
              </a:prstGeom>
              <a:solidFill>
                <a:srgbClr val="FF66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1pPr>
                <a:lvl2pPr marL="742950" indent="-28575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2pPr>
                <a:lvl3pPr marL="11430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3pPr>
                <a:lvl4pPr marL="16002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4pPr>
                <a:lvl5pPr marL="2057400" indent="-228600" algn="ctr" eaLnBrk="0" hangingPunct="0"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urier New" panose="02070309020205020404" pitchFamily="49" charset="0"/>
                  </a:defRPr>
                </a:lvl9pPr>
              </a:lstStyle>
              <a:p>
                <a:r>
                  <a:rPr lang="en-US" altLang="ko-KR" sz="1600" b="0">
                    <a:latin typeface="Consolas" charset="0"/>
                    <a:ea typeface="Consolas" charset="0"/>
                    <a:cs typeface="Consolas" charset="0"/>
                  </a:rPr>
                  <a:t>Tail</a:t>
                </a:r>
              </a:p>
            </p:txBody>
          </p:sp>
        </p:grpSp>
        <p:sp>
          <p:nvSpPr>
            <p:cNvPr id="16401" name="Text Box 126"/>
            <p:cNvSpPr txBox="1">
              <a:spLocks noChangeArrowheads="1"/>
            </p:cNvSpPr>
            <p:nvPr/>
          </p:nvSpPr>
          <p:spPr bwMode="auto">
            <a:xfrm>
              <a:off x="201" y="510"/>
              <a:ext cx="52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Ready</a:t>
              </a:r>
            </a:p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Queue</a:t>
              </a:r>
            </a:p>
          </p:txBody>
        </p:sp>
        <p:sp>
          <p:nvSpPr>
            <p:cNvPr id="16402" name="Text Box 127"/>
            <p:cNvSpPr txBox="1">
              <a:spLocks noChangeArrowheads="1"/>
            </p:cNvSpPr>
            <p:nvPr/>
          </p:nvSpPr>
          <p:spPr bwMode="auto">
            <a:xfrm>
              <a:off x="164" y="1055"/>
              <a:ext cx="5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b="0" dirty="0">
                  <a:latin typeface="Consolas" charset="0"/>
                  <a:ea typeface="Consolas" charset="0"/>
                  <a:cs typeface="Consolas" charset="0"/>
                </a:rPr>
                <a:t>USB</a:t>
              </a:r>
            </a:p>
            <a:p>
              <a:r>
                <a:rPr lang="en-US" altLang="ko-KR" b="0" dirty="0">
                  <a:latin typeface="Consolas" charset="0"/>
                  <a:ea typeface="Consolas" charset="0"/>
                  <a:cs typeface="Consolas" charset="0"/>
                </a:rPr>
                <a:t>Unit 0</a:t>
              </a:r>
            </a:p>
          </p:txBody>
        </p:sp>
        <p:sp>
          <p:nvSpPr>
            <p:cNvPr id="16403" name="Text Box 128"/>
            <p:cNvSpPr txBox="1">
              <a:spLocks noChangeArrowheads="1"/>
            </p:cNvSpPr>
            <p:nvPr/>
          </p:nvSpPr>
          <p:spPr bwMode="auto">
            <a:xfrm>
              <a:off x="164" y="1535"/>
              <a:ext cx="5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Disk</a:t>
              </a:r>
            </a:p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Unit 0</a:t>
              </a:r>
            </a:p>
          </p:txBody>
        </p:sp>
        <p:sp>
          <p:nvSpPr>
            <p:cNvPr id="16404" name="Text Box 129"/>
            <p:cNvSpPr txBox="1">
              <a:spLocks noChangeArrowheads="1"/>
            </p:cNvSpPr>
            <p:nvPr/>
          </p:nvSpPr>
          <p:spPr bwMode="auto">
            <a:xfrm>
              <a:off x="164" y="2063"/>
              <a:ext cx="5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Disk</a:t>
              </a:r>
            </a:p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Unit 2</a:t>
              </a:r>
            </a:p>
          </p:txBody>
        </p:sp>
        <p:sp>
          <p:nvSpPr>
            <p:cNvPr id="16405" name="Text Box 130"/>
            <p:cNvSpPr txBox="1">
              <a:spLocks noChangeArrowheads="1"/>
            </p:cNvSpPr>
            <p:nvPr/>
          </p:nvSpPr>
          <p:spPr bwMode="auto">
            <a:xfrm>
              <a:off x="124" y="2591"/>
              <a:ext cx="67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1pPr>
              <a:lvl2pPr marL="742950" indent="-28575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2pPr>
              <a:lvl3pPr marL="11430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3pPr>
              <a:lvl4pPr marL="16002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4pPr>
              <a:lvl5pPr marL="2057400" indent="-228600" algn="ctr" eaLnBrk="0" hangingPunct="0"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urier New" panose="02070309020205020404" pitchFamily="49" charset="0"/>
                </a:defRPr>
              </a:lvl9pPr>
            </a:lstStyle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Ether</a:t>
              </a:r>
            </a:p>
            <a:p>
              <a:r>
                <a:rPr lang="en-US" altLang="ko-KR" b="0">
                  <a:latin typeface="Consolas" charset="0"/>
                  <a:ea typeface="Consolas" charset="0"/>
                  <a:cs typeface="Consolas" charset="0"/>
                </a:rPr>
                <a:t>Netwk 0</a:t>
              </a:r>
            </a:p>
          </p:txBody>
        </p:sp>
      </p:grpSp>
      <p:sp>
        <p:nvSpPr>
          <p:cNvPr id="110" name="Text Box 7">
            <a:extLst>
              <a:ext uri="{FF2B5EF4-FFF2-40B4-BE49-F238E27FC236}">
                <a16:creationId xmlns:a16="http://schemas.microsoft.com/office/drawing/2014/main" id="{B81172B1-6582-1A48-85EA-A7FB51B6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550236"/>
            <a:ext cx="2995798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CS162 © UCB Spring 2021</a:t>
            </a:r>
          </a:p>
        </p:txBody>
      </p:sp>
    </p:spTree>
    <p:extLst>
      <p:ext uri="{BB962C8B-B14F-4D97-AF65-F5344CB8AC3E}">
        <p14:creationId xmlns:p14="http://schemas.microsoft.com/office/powerpoint/2010/main" val="7385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Process APIs and System Calls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2479406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680E3-6AC1-C34F-912A-AC05D725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APIs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92AAF-33D0-3D4D-85BC-94622B56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interface should the OS present for process creation and control?</a:t>
            </a:r>
          </a:p>
          <a:p>
            <a:r>
              <a:rPr lang="en-US" dirty="0"/>
              <a:t>How should these interfaces be designed to enable?</a:t>
            </a:r>
          </a:p>
          <a:p>
            <a:pPr lvl="1"/>
            <a:r>
              <a:rPr lang="en-US" dirty="0"/>
              <a:t>Powerful functionality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High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8398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59" y="832058"/>
            <a:ext cx="6661070" cy="58180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A0C848-8599-5148-8592-F76B8C4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Unix OS</a:t>
            </a:r>
          </a:p>
        </p:txBody>
      </p:sp>
    </p:spTree>
    <p:extLst>
      <p:ext uri="{BB962C8B-B14F-4D97-AF65-F5344CB8AC3E}">
        <p14:creationId xmlns:p14="http://schemas.microsoft.com/office/powerpoint/2010/main" val="114689491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9FDD-7CAE-4AD6-81F0-5F182DE5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 (“</a:t>
            </a:r>
            <a:r>
              <a:rPr lang="en-US" dirty="0" err="1"/>
              <a:t>Syscalls</a:t>
            </a:r>
            <a:r>
              <a:rPr lang="en-US" dirty="0"/>
              <a:t>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71CB8-16BB-488F-874A-03C610A00FC7}"/>
              </a:ext>
            </a:extLst>
          </p:cNvPr>
          <p:cNvSpPr/>
          <p:nvPr/>
        </p:nvSpPr>
        <p:spPr>
          <a:xfrm>
            <a:off x="3946078" y="3151380"/>
            <a:ext cx="1586666" cy="4847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80341-0BA6-4907-BD07-D427759EC2A2}"/>
              </a:ext>
            </a:extLst>
          </p:cNvPr>
          <p:cNvSpPr txBox="1"/>
          <p:nvPr/>
        </p:nvSpPr>
        <p:spPr>
          <a:xfrm>
            <a:off x="2845354" y="1725557"/>
            <a:ext cx="915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Compilers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010AE-A54D-4C93-8F48-C0F152F9A4F8}"/>
              </a:ext>
            </a:extLst>
          </p:cNvPr>
          <p:cNvSpPr txBox="1"/>
          <p:nvPr/>
        </p:nvSpPr>
        <p:spPr>
          <a:xfrm>
            <a:off x="4886016" y="2243165"/>
            <a:ext cx="1098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Web 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D2276-381D-45ED-A6BE-F7A8D2C1B670}"/>
              </a:ext>
            </a:extLst>
          </p:cNvPr>
          <p:cNvSpPr txBox="1"/>
          <p:nvPr/>
        </p:nvSpPr>
        <p:spPr>
          <a:xfrm>
            <a:off x="5000316" y="1725557"/>
            <a:ext cx="1230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Web Browsers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300C6-3096-41F4-B164-E032B4CACE97}"/>
              </a:ext>
            </a:extLst>
          </p:cNvPr>
          <p:cNvSpPr txBox="1"/>
          <p:nvPr/>
        </p:nvSpPr>
        <p:spPr>
          <a:xfrm>
            <a:off x="3267869" y="2321108"/>
            <a:ext cx="937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Databases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46545-D1ED-4349-BE8C-C458F26021D4}"/>
              </a:ext>
            </a:extLst>
          </p:cNvPr>
          <p:cNvSpPr txBox="1"/>
          <p:nvPr/>
        </p:nvSpPr>
        <p:spPr>
          <a:xfrm>
            <a:off x="4033326" y="2043452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Email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C8882-924D-4D7B-A83A-7BDA5E0F129E}"/>
              </a:ext>
            </a:extLst>
          </p:cNvPr>
          <p:cNvSpPr txBox="1"/>
          <p:nvPr/>
        </p:nvSpPr>
        <p:spPr>
          <a:xfrm>
            <a:off x="3761454" y="1587058"/>
            <a:ext cx="1401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Word 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0B4B3E-877F-4777-9C5E-894D52DE836F}"/>
              </a:ext>
            </a:extLst>
          </p:cNvPr>
          <p:cNvSpPr txBox="1"/>
          <p:nvPr/>
        </p:nvSpPr>
        <p:spPr>
          <a:xfrm>
            <a:off x="3946078" y="2869184"/>
            <a:ext cx="1585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Portable OS Library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5F5F8-4B31-494E-9318-7F72BBD52929}"/>
              </a:ext>
            </a:extLst>
          </p:cNvPr>
          <p:cNvSpPr txBox="1"/>
          <p:nvPr/>
        </p:nvSpPr>
        <p:spPr>
          <a:xfrm>
            <a:off x="4189092" y="3151380"/>
            <a:ext cx="1050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System Call 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8764D-1D0E-4A79-AD84-5DCD6174E38B}"/>
              </a:ext>
            </a:extLst>
          </p:cNvPr>
          <p:cNvSpPr txBox="1"/>
          <p:nvPr/>
        </p:nvSpPr>
        <p:spPr>
          <a:xfrm>
            <a:off x="4069691" y="3636128"/>
            <a:ext cx="1551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Portable OS Kernel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0CCBE-F14F-4103-B48C-EA0635A35DA4}"/>
              </a:ext>
            </a:extLst>
          </p:cNvPr>
          <p:cNvSpPr txBox="1"/>
          <p:nvPr/>
        </p:nvSpPr>
        <p:spPr>
          <a:xfrm>
            <a:off x="3657254" y="3968738"/>
            <a:ext cx="2595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Platform support,  Device Drivers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2D474-563F-4CFF-9D92-19801CE1C824}"/>
              </a:ext>
            </a:extLst>
          </p:cNvPr>
          <p:cNvSpPr txBox="1"/>
          <p:nvPr/>
        </p:nvSpPr>
        <p:spPr>
          <a:xfrm>
            <a:off x="3357532" y="4340578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x86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C65B8-9E05-4F52-A734-3C1CE33656A8}"/>
              </a:ext>
            </a:extLst>
          </p:cNvPr>
          <p:cNvSpPr txBox="1"/>
          <p:nvPr/>
        </p:nvSpPr>
        <p:spPr>
          <a:xfrm>
            <a:off x="5781859" y="434057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ARM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FF77D-F3C7-4E42-9ADA-44B337DCFAF6}"/>
              </a:ext>
            </a:extLst>
          </p:cNvPr>
          <p:cNvSpPr txBox="1"/>
          <p:nvPr/>
        </p:nvSpPr>
        <p:spPr>
          <a:xfrm>
            <a:off x="4361006" y="4340578"/>
            <a:ext cx="8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PowerPC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8A5CEA-2533-471F-933F-28F366CDA1D7}"/>
              </a:ext>
            </a:extLst>
          </p:cNvPr>
          <p:cNvSpPr txBox="1"/>
          <p:nvPr/>
        </p:nvSpPr>
        <p:spPr>
          <a:xfrm>
            <a:off x="2069068" y="5010917"/>
            <a:ext cx="187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Ethernet (1Gbs/10Gbs)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E8245D-954C-4B09-9D2C-21DA0DFCBEEE}"/>
              </a:ext>
            </a:extLst>
          </p:cNvPr>
          <p:cNvSpPr txBox="1"/>
          <p:nvPr/>
        </p:nvSpPr>
        <p:spPr>
          <a:xfrm>
            <a:off x="3954603" y="5009481"/>
            <a:ext cx="1361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802.11 a/g/n/ac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38C37-2DEB-4114-8738-FA3621A28B1A}"/>
              </a:ext>
            </a:extLst>
          </p:cNvPr>
          <p:cNvSpPr txBox="1"/>
          <p:nvPr/>
        </p:nvSpPr>
        <p:spPr>
          <a:xfrm>
            <a:off x="5375901" y="4987892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SCSI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DFC6A-D905-4E9F-81BB-E1AEB727B554}"/>
              </a:ext>
            </a:extLst>
          </p:cNvPr>
          <p:cNvSpPr txBox="1"/>
          <p:nvPr/>
        </p:nvSpPr>
        <p:spPr>
          <a:xfrm>
            <a:off x="6533757" y="4998684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Thunderbolt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DF637-7656-46AF-9A30-5CA8723829E9}"/>
              </a:ext>
            </a:extLst>
          </p:cNvPr>
          <p:cNvSpPr txBox="1"/>
          <p:nvPr/>
        </p:nvSpPr>
        <p:spPr>
          <a:xfrm>
            <a:off x="5781858" y="4989933"/>
            <a:ext cx="820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Graphics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3A908-D903-4A27-8AC6-036AC5057485}"/>
              </a:ext>
            </a:extLst>
          </p:cNvPr>
          <p:cNvSpPr txBox="1"/>
          <p:nvPr/>
        </p:nvSpPr>
        <p:spPr>
          <a:xfrm>
            <a:off x="6570541" y="4529076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PCI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116E387-3551-4694-9284-874C8E7DFA53}"/>
              </a:ext>
            </a:extLst>
          </p:cNvPr>
          <p:cNvSpPr/>
          <p:nvPr/>
        </p:nvSpPr>
        <p:spPr>
          <a:xfrm>
            <a:off x="2150238" y="1610532"/>
            <a:ext cx="1795840" cy="3344774"/>
          </a:xfrm>
          <a:custGeom>
            <a:avLst/>
            <a:gdLst>
              <a:gd name="connsiteX0" fmla="*/ 416848 w 2394453"/>
              <a:gd name="connsiteY0" fmla="*/ 0 h 4459699"/>
              <a:gd name="connsiteX1" fmla="*/ 1512286 w 2394453"/>
              <a:gd name="connsiteY1" fmla="*/ 1153705 h 4459699"/>
              <a:gd name="connsiteX2" fmla="*/ 2123017 w 2394453"/>
              <a:gd name="connsiteY2" fmla="*/ 1929305 h 4459699"/>
              <a:gd name="connsiteX3" fmla="*/ 2355677 w 2394453"/>
              <a:gd name="connsiteY3" fmla="*/ 2346190 h 4459699"/>
              <a:gd name="connsiteX4" fmla="*/ 2394453 w 2394453"/>
              <a:gd name="connsiteY4" fmla="*/ 2627345 h 4459699"/>
              <a:gd name="connsiteX5" fmla="*/ 2171488 w 2394453"/>
              <a:gd name="connsiteY5" fmla="*/ 2995755 h 4459699"/>
              <a:gd name="connsiteX6" fmla="*/ 1405651 w 2394453"/>
              <a:gd name="connsiteY6" fmla="*/ 3606540 h 4459699"/>
              <a:gd name="connsiteX7" fmla="*/ 0 w 2394453"/>
              <a:gd name="connsiteY7" fmla="*/ 4459699 h 445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4453" h="4459699">
                <a:moveTo>
                  <a:pt x="416848" y="0"/>
                </a:moveTo>
                <a:lnTo>
                  <a:pt x="1512286" y="1153705"/>
                </a:lnTo>
                <a:lnTo>
                  <a:pt x="2123017" y="1929305"/>
                </a:lnTo>
                <a:lnTo>
                  <a:pt x="2355677" y="2346190"/>
                </a:lnTo>
                <a:lnTo>
                  <a:pt x="2394453" y="2627345"/>
                </a:lnTo>
                <a:lnTo>
                  <a:pt x="2171488" y="2995755"/>
                </a:lnTo>
                <a:lnTo>
                  <a:pt x="1405651" y="3606540"/>
                </a:lnTo>
                <a:lnTo>
                  <a:pt x="0" y="4459699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4531B0FD-5B1D-4347-BE4F-9DFD219191EA}"/>
              </a:ext>
            </a:extLst>
          </p:cNvPr>
          <p:cNvSpPr/>
          <p:nvPr/>
        </p:nvSpPr>
        <p:spPr>
          <a:xfrm flipH="1">
            <a:off x="5532744" y="1543051"/>
            <a:ext cx="1795840" cy="3344774"/>
          </a:xfrm>
          <a:custGeom>
            <a:avLst/>
            <a:gdLst>
              <a:gd name="connsiteX0" fmla="*/ 416848 w 2394453"/>
              <a:gd name="connsiteY0" fmla="*/ 0 h 4459699"/>
              <a:gd name="connsiteX1" fmla="*/ 1512286 w 2394453"/>
              <a:gd name="connsiteY1" fmla="*/ 1153705 h 4459699"/>
              <a:gd name="connsiteX2" fmla="*/ 2123017 w 2394453"/>
              <a:gd name="connsiteY2" fmla="*/ 1929305 h 4459699"/>
              <a:gd name="connsiteX3" fmla="*/ 2355677 w 2394453"/>
              <a:gd name="connsiteY3" fmla="*/ 2346190 h 4459699"/>
              <a:gd name="connsiteX4" fmla="*/ 2394453 w 2394453"/>
              <a:gd name="connsiteY4" fmla="*/ 2627345 h 4459699"/>
              <a:gd name="connsiteX5" fmla="*/ 2171488 w 2394453"/>
              <a:gd name="connsiteY5" fmla="*/ 2995755 h 4459699"/>
              <a:gd name="connsiteX6" fmla="*/ 1405651 w 2394453"/>
              <a:gd name="connsiteY6" fmla="*/ 3606540 h 4459699"/>
              <a:gd name="connsiteX7" fmla="*/ 0 w 2394453"/>
              <a:gd name="connsiteY7" fmla="*/ 4459699 h 445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4453" h="4459699">
                <a:moveTo>
                  <a:pt x="416848" y="0"/>
                </a:moveTo>
                <a:lnTo>
                  <a:pt x="1512286" y="1153705"/>
                </a:lnTo>
                <a:lnTo>
                  <a:pt x="2123017" y="1929305"/>
                </a:lnTo>
                <a:lnTo>
                  <a:pt x="2355677" y="2346190"/>
                </a:lnTo>
                <a:lnTo>
                  <a:pt x="2394453" y="2627345"/>
                </a:lnTo>
                <a:lnTo>
                  <a:pt x="2171488" y="2995755"/>
                </a:lnTo>
                <a:lnTo>
                  <a:pt x="1405651" y="3606540"/>
                </a:lnTo>
                <a:lnTo>
                  <a:pt x="0" y="4459699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282C5D-76AF-4CCF-A688-C746BD6157F1}"/>
              </a:ext>
            </a:extLst>
          </p:cNvPr>
          <p:cNvCxnSpPr/>
          <p:nvPr/>
        </p:nvCxnSpPr>
        <p:spPr>
          <a:xfrm>
            <a:off x="3657254" y="2759389"/>
            <a:ext cx="2069913" cy="22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EB83ADA-7E9F-4F81-9DC1-F38F8EF32F51}"/>
              </a:ext>
            </a:extLst>
          </p:cNvPr>
          <p:cNvCxnSpPr/>
          <p:nvPr/>
        </p:nvCxnSpPr>
        <p:spPr>
          <a:xfrm>
            <a:off x="1555217" y="4311493"/>
            <a:ext cx="53063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81C35B-7B97-485A-8160-A8A1F1ED349C}"/>
              </a:ext>
            </a:extLst>
          </p:cNvPr>
          <p:cNvSpPr txBox="1"/>
          <p:nvPr/>
        </p:nvSpPr>
        <p:spPr>
          <a:xfrm>
            <a:off x="1706084" y="4340578"/>
            <a:ext cx="90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3366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Hardware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01729B-5551-463D-93E0-00D98612DFD9}"/>
              </a:ext>
            </a:extLst>
          </p:cNvPr>
          <p:cNvSpPr txBox="1"/>
          <p:nvPr/>
        </p:nvSpPr>
        <p:spPr>
          <a:xfrm>
            <a:off x="1706084" y="3929648"/>
            <a:ext cx="839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3366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Software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B2D20-2CA4-4378-BAEF-8609E7EB0E14}"/>
              </a:ext>
            </a:extLst>
          </p:cNvPr>
          <p:cNvSpPr txBox="1"/>
          <p:nvPr/>
        </p:nvSpPr>
        <p:spPr>
          <a:xfrm>
            <a:off x="2668057" y="3469783"/>
            <a:ext cx="704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System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729114-E826-4F02-8CBB-CF2D39BA46BC}"/>
              </a:ext>
            </a:extLst>
          </p:cNvPr>
          <p:cNvSpPr txBox="1"/>
          <p:nvPr/>
        </p:nvSpPr>
        <p:spPr>
          <a:xfrm>
            <a:off x="2667151" y="305885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User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CC41D6-A86E-41CF-817C-928E49CCDB5D}"/>
              </a:ext>
            </a:extLst>
          </p:cNvPr>
          <p:cNvCxnSpPr/>
          <p:nvPr/>
        </p:nvCxnSpPr>
        <p:spPr>
          <a:xfrm>
            <a:off x="2475202" y="3454865"/>
            <a:ext cx="18858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0481E4-6AA3-4765-9FDC-894C1D00C498}"/>
              </a:ext>
            </a:extLst>
          </p:cNvPr>
          <p:cNvSpPr txBox="1"/>
          <p:nvPr/>
        </p:nvSpPr>
        <p:spPr>
          <a:xfrm>
            <a:off x="6153637" y="3317430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64AD0D-C5C6-4F04-B487-1F3EFC5A8232}"/>
              </a:ext>
            </a:extLst>
          </p:cNvPr>
          <p:cNvSpPr txBox="1"/>
          <p:nvPr/>
        </p:nvSpPr>
        <p:spPr>
          <a:xfrm>
            <a:off x="6123313" y="2381664"/>
            <a:ext cx="1685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Application / Service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A1B038DF-7D9E-3C43-A790-AC96440F9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64421"/>
            <a:ext cx="3320374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Crooks &amp; Joseph CS162 © UCB Spring 2021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2DFEEB-F512-4A4C-B034-64F860D92A9D}"/>
              </a:ext>
            </a:extLst>
          </p:cNvPr>
          <p:cNvSpPr txBox="1"/>
          <p:nvPr/>
        </p:nvSpPr>
        <p:spPr>
          <a:xfrm>
            <a:off x="186338" y="1943305"/>
            <a:ext cx="2147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“But, I’ve never seen a </a:t>
            </a:r>
            <a:r>
              <a:rPr lang="en-US" sz="15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syscall</a:t>
            </a:r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!”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library issues system call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runtime uses OS library…</a:t>
            </a:r>
          </a:p>
        </p:txBody>
      </p:sp>
    </p:spTree>
    <p:extLst>
      <p:ext uri="{BB962C8B-B14F-4D97-AF65-F5344CB8AC3E}">
        <p14:creationId xmlns:p14="http://schemas.microsoft.com/office/powerpoint/2010/main" val="68582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4C99-CDC4-43E2-9006-4B9A8D90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Library Issues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09676-EF72-4881-BF1A-CFABABA1B6F8}"/>
              </a:ext>
            </a:extLst>
          </p:cNvPr>
          <p:cNvSpPr/>
          <p:nvPr/>
        </p:nvSpPr>
        <p:spPr bwMode="auto">
          <a:xfrm>
            <a:off x="1341032" y="2810982"/>
            <a:ext cx="200025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B6F349-85B2-468E-A21A-98FDC9BEE2F2}"/>
              </a:ext>
            </a:extLst>
          </p:cNvPr>
          <p:cNvSpPr/>
          <p:nvPr/>
        </p:nvSpPr>
        <p:spPr bwMode="auto">
          <a:xfrm>
            <a:off x="1283882" y="2182332"/>
            <a:ext cx="571500" cy="5715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BB6A20-D40B-41FC-9F8A-E51F1168C510}"/>
              </a:ext>
            </a:extLst>
          </p:cNvPr>
          <p:cNvSpPr/>
          <p:nvPr/>
        </p:nvSpPr>
        <p:spPr bwMode="auto">
          <a:xfrm>
            <a:off x="1969682" y="2182332"/>
            <a:ext cx="571500" cy="5715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B2680B-F4B8-4AFE-A4DE-5286049B7C18}"/>
              </a:ext>
            </a:extLst>
          </p:cNvPr>
          <p:cNvSpPr/>
          <p:nvPr/>
        </p:nvSpPr>
        <p:spPr bwMode="auto">
          <a:xfrm>
            <a:off x="2826932" y="2182332"/>
            <a:ext cx="571500" cy="5715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 err="1">
                <a:latin typeface="Calibri" panose="020F0502020204030204" pitchFamily="34" charset="0"/>
                <a:cs typeface="Calibri" panose="020F0502020204030204" pitchFamily="34" charset="0"/>
              </a:rPr>
              <a:t>Proc</a:t>
            </a:r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0D51E-38CE-4462-9F80-007CB4646741}"/>
              </a:ext>
            </a:extLst>
          </p:cNvPr>
          <p:cNvSpPr txBox="1"/>
          <p:nvPr/>
        </p:nvSpPr>
        <p:spPr>
          <a:xfrm>
            <a:off x="2515308" y="2468082"/>
            <a:ext cx="320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B886C-D4BD-4F08-AFFA-E7A80401435F}"/>
              </a:ext>
            </a:extLst>
          </p:cNvPr>
          <p:cNvSpPr/>
          <p:nvPr/>
        </p:nvSpPr>
        <p:spPr bwMode="auto">
          <a:xfrm>
            <a:off x="3855632" y="4779442"/>
            <a:ext cx="3223976" cy="4318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079D8D0-6DCD-4775-B8F9-39BBE60A8DCC}"/>
              </a:ext>
            </a:extLst>
          </p:cNvPr>
          <p:cNvSpPr/>
          <p:nvPr/>
        </p:nvSpPr>
        <p:spPr bwMode="auto">
          <a:xfrm>
            <a:off x="3789484" y="3266345"/>
            <a:ext cx="1001369" cy="1470304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 err="1">
                <a:latin typeface="Calibri" panose="020F0502020204030204" pitchFamily="34" charset="0"/>
                <a:cs typeface="Calibri" panose="020F0502020204030204" pitchFamily="34" charset="0"/>
              </a:rPr>
              <a:t>Appln</a:t>
            </a:r>
            <a:endParaRPr lang="en-US" sz="15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98B5C-DC18-4855-B247-867CAAD383AC}"/>
              </a:ext>
            </a:extLst>
          </p:cNvPr>
          <p:cNvSpPr/>
          <p:nvPr/>
        </p:nvSpPr>
        <p:spPr bwMode="auto">
          <a:xfrm>
            <a:off x="4883463" y="3266345"/>
            <a:ext cx="926820" cy="1470304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D622F97-4C64-4941-89E8-6564E3841EC1}"/>
              </a:ext>
            </a:extLst>
          </p:cNvPr>
          <p:cNvSpPr/>
          <p:nvPr/>
        </p:nvSpPr>
        <p:spPr bwMode="auto">
          <a:xfrm>
            <a:off x="6094022" y="3266345"/>
            <a:ext cx="996737" cy="1470304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1500" b="0" dirty="0">
                <a:latin typeface="Calibri" panose="020F0502020204030204" pitchFamily="34" charset="0"/>
                <a:cs typeface="Calibri" panose="020F0502020204030204" pitchFamily="34" charset="0"/>
              </a:rPr>
              <a:t>Window 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65E72-0ABD-43F6-B74F-7F1840E6650D}"/>
              </a:ext>
            </a:extLst>
          </p:cNvPr>
          <p:cNvSpPr txBox="1"/>
          <p:nvPr/>
        </p:nvSpPr>
        <p:spPr>
          <a:xfrm>
            <a:off x="5756283" y="3771325"/>
            <a:ext cx="442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073E4-344F-4968-8DD3-7CE13B40E8B5}"/>
              </a:ext>
            </a:extLst>
          </p:cNvPr>
          <p:cNvSpPr/>
          <p:nvPr/>
        </p:nvSpPr>
        <p:spPr>
          <a:xfrm>
            <a:off x="3789484" y="4234314"/>
            <a:ext cx="1001369" cy="363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 library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345714-23A9-40C7-AF96-61D39C5C4549}"/>
              </a:ext>
            </a:extLst>
          </p:cNvPr>
          <p:cNvSpPr/>
          <p:nvPr/>
        </p:nvSpPr>
        <p:spPr>
          <a:xfrm>
            <a:off x="4883463" y="4234314"/>
            <a:ext cx="926820" cy="363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 library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4FB5A4-949E-4FCA-9337-F7419C63A3BF}"/>
              </a:ext>
            </a:extLst>
          </p:cNvPr>
          <p:cNvSpPr/>
          <p:nvPr/>
        </p:nvSpPr>
        <p:spPr>
          <a:xfrm>
            <a:off x="6094021" y="4234314"/>
            <a:ext cx="985586" cy="3636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OS library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0A472A-2A4C-4AB6-A2FF-F0D3C1024EAB}"/>
              </a:ext>
            </a:extLst>
          </p:cNvPr>
          <p:cNvSpPr txBox="1"/>
          <p:nvPr/>
        </p:nvSpPr>
        <p:spPr>
          <a:xfrm>
            <a:off x="3241014" y="425878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libc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9C5DD400-7CD3-3545-88FB-2A0C5CF39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64421"/>
            <a:ext cx="3320374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Crooks &amp; Joseph CS162 © UCB Spring 2021</a:t>
            </a:r>
          </a:p>
        </p:txBody>
      </p:sp>
    </p:spTree>
    <p:extLst>
      <p:ext uri="{BB962C8B-B14F-4D97-AF65-F5344CB8AC3E}">
        <p14:creationId xmlns:p14="http://schemas.microsoft.com/office/powerpoint/2010/main" val="3828100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B1A3-99C6-6A41-B41B-11D033BA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 vs System Calls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C894C-BAAF-874E-955F-77C1F252A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4365104"/>
            <a:ext cx="3886200" cy="1654696"/>
          </a:xfrm>
        </p:spPr>
        <p:txBody>
          <a:bodyPr/>
          <a:lstStyle/>
          <a:p>
            <a:r>
              <a:rPr lang="en-US" sz="2000" dirty="0"/>
              <a:t>OS is trusted; User process is not</a:t>
            </a:r>
          </a:p>
          <a:p>
            <a:r>
              <a:rPr lang="en-US" sz="2000" dirty="0"/>
              <a:t>OS code runs privileged with complete access to all system resources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A1228A-DA77-304E-A864-B6F87EF59F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16443"/>
            <a:ext cx="8697281" cy="2700589"/>
          </a:xfr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AF97DC-70A0-5D4B-A11E-3390B80A586F}"/>
              </a:ext>
            </a:extLst>
          </p:cNvPr>
          <p:cNvSpPr txBox="1">
            <a:spLocks/>
          </p:cNvSpPr>
          <p:nvPr/>
        </p:nvSpPr>
        <p:spPr bwMode="auto">
          <a:xfrm>
            <a:off x="523875" y="4356991"/>
            <a:ext cx="3886200" cy="165104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1000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8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000" b="0" dirty="0"/>
              <a:t>Caller and </a:t>
            </a:r>
            <a:r>
              <a:rPr lang="en-IN" sz="2000" b="0" dirty="0" err="1"/>
              <a:t>callee</a:t>
            </a:r>
            <a:r>
              <a:rPr lang="en-IN" sz="2000" b="0" dirty="0"/>
              <a:t> in the same process</a:t>
            </a:r>
          </a:p>
          <a:p>
            <a:pPr lvl="1"/>
            <a:r>
              <a:rPr lang="en-IN" sz="2000" b="0" dirty="0"/>
              <a:t>Same user </a:t>
            </a:r>
          </a:p>
          <a:p>
            <a:pPr lvl="1"/>
            <a:r>
              <a:rPr lang="en-IN" sz="2000" b="0" dirty="0"/>
              <a:t>Same “domain of trust” </a:t>
            </a:r>
          </a:p>
          <a:p>
            <a:endParaRPr lang="en-US" sz="2000" b="0" kern="0" dirty="0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A746CF51-5A45-2D43-A7C8-CC92AD7A0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0" y="6515754"/>
            <a:ext cx="566229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 423 Operating System Design,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Uinv</a:t>
            </a:r>
            <a:r>
              <a:rPr lang="en-US" sz="14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Illinois, Prof </a:t>
            </a:r>
            <a:r>
              <a:rPr lang="en-US" sz="14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Fagen-Ullmschneider</a:t>
            </a:r>
            <a:endParaRPr lang="en-US" sz="1400" b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210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80947E-FB66-EB48-9152-A7EEBA22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C394DB-F433-074F-AD97-7DF952ED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8210872" cy="5105400"/>
          </a:xfrm>
        </p:spPr>
        <p:txBody>
          <a:bodyPr/>
          <a:lstStyle/>
          <a:p>
            <a:r>
              <a:rPr lang="en-US" sz="2000" dirty="0"/>
              <a:t>API : Application Programming Interface</a:t>
            </a:r>
          </a:p>
          <a:p>
            <a:pPr lvl="1"/>
            <a:r>
              <a:rPr lang="en-US" sz="2000" dirty="0"/>
              <a:t>Function available to write user programs</a:t>
            </a:r>
          </a:p>
          <a:p>
            <a:r>
              <a:rPr lang="en-US" altLang="zh-CN" sz="2000" dirty="0"/>
              <a:t>System calls are the interface of the OS for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Processes</a:t>
            </a:r>
          </a:p>
          <a:p>
            <a:pPr lvl="2"/>
            <a:r>
              <a:rPr lang="en-US" altLang="zh-CN" sz="1800" dirty="0"/>
              <a:t>Creating, existing, waiting, and terminating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Memory</a:t>
            </a:r>
          </a:p>
          <a:p>
            <a:pPr lvl="2"/>
            <a:r>
              <a:rPr lang="en-US" altLang="zh-CN" sz="1800" dirty="0"/>
              <a:t>Allocation and deallocation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Files and Folders</a:t>
            </a:r>
          </a:p>
          <a:p>
            <a:pPr lvl="2"/>
            <a:r>
              <a:rPr lang="en-US" altLang="zh-CN" sz="1800" dirty="0"/>
              <a:t>Opening, reading, writing, closing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Inter Process Communication</a:t>
            </a:r>
          </a:p>
          <a:p>
            <a:endParaRPr lang="en-US" altLang="zh-CN" sz="2200" dirty="0"/>
          </a:p>
          <a:p>
            <a:r>
              <a:rPr lang="en-US" altLang="zh-CN" sz="2200" dirty="0"/>
              <a:t>We will study process system calls in later lectures</a:t>
            </a:r>
          </a:p>
          <a:p>
            <a:pPr lvl="2"/>
            <a:endParaRPr lang="en-US" altLang="zh-CN" i="1" spc="245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2"/>
            <a:endParaRPr lang="en-IN" sz="1800" dirty="0"/>
          </a:p>
          <a:p>
            <a:pPr lvl="1"/>
            <a:endParaRPr lang="en-IN" sz="20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408946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7E71D5-679A-3549-A680-C9EBFD76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BA38FF-2DB6-754E-9B9B-464A4318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in execution is a process</a:t>
            </a:r>
          </a:p>
          <a:p>
            <a:r>
              <a:rPr lang="en-US" dirty="0"/>
              <a:t>A process in execution moves from one state to another</a:t>
            </a:r>
          </a:p>
          <a:p>
            <a:pPr lvl="1"/>
            <a:r>
              <a:rPr lang="en-US" dirty="0"/>
              <a:t>Running, Ready, Waiting states</a:t>
            </a:r>
          </a:p>
          <a:p>
            <a:r>
              <a:rPr lang="en-US" dirty="0"/>
              <a:t>An important OS data-structure for multiprogramming/context switching is Process Control Block (PCB)</a:t>
            </a:r>
          </a:p>
          <a:p>
            <a:pPr lvl="1"/>
            <a:r>
              <a:rPr lang="en-US" dirty="0"/>
              <a:t>Each process has a PCB which contains all information about the process</a:t>
            </a:r>
          </a:p>
          <a:p>
            <a:r>
              <a:rPr lang="en-US" dirty="0"/>
              <a:t>There are many queues of PCBs which OS Kernel uses for scheduling </a:t>
            </a:r>
          </a:p>
          <a:p>
            <a:pPr lvl="1"/>
            <a:r>
              <a:rPr lang="en-US" dirty="0"/>
              <a:t>Ready Queue</a:t>
            </a:r>
          </a:p>
          <a:p>
            <a:pPr lvl="1"/>
            <a:r>
              <a:rPr lang="en-US" dirty="0"/>
              <a:t>Device Queue </a:t>
            </a:r>
          </a:p>
          <a:p>
            <a:pPr lvl="1"/>
            <a:r>
              <a:rPr lang="en-US" dirty="0"/>
              <a:t>Event Queue ..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549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CF4B89-87C1-7241-88D9-772D5AE0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following: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EE026-3642-034A-AE01-57242E38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Operating Systems: Principles and Practice (2nd Edition) Anderson and Dahlin</a:t>
            </a:r>
          </a:p>
          <a:p>
            <a:pPr lvl="1"/>
            <a:r>
              <a:rPr lang="en-US" dirty="0"/>
              <a:t>Volume 1, Kernel and Processes</a:t>
            </a:r>
          </a:p>
          <a:p>
            <a:pPr lvl="2"/>
            <a:r>
              <a:rPr lang="en-US" dirty="0"/>
              <a:t>Chapter 2: Kernel Abstraction</a:t>
            </a:r>
          </a:p>
          <a:p>
            <a:r>
              <a:rPr lang="en-US" dirty="0"/>
              <a:t>Book: Operating Systems: Three Easy Pieces, by </a:t>
            </a:r>
            <a:r>
              <a:rPr lang="en-US" dirty="0" err="1"/>
              <a:t>Remzi</a:t>
            </a:r>
            <a:r>
              <a:rPr lang="en-US" dirty="0"/>
              <a:t> and Andrea </a:t>
            </a:r>
            <a:r>
              <a:rPr lang="en-US" dirty="0" err="1"/>
              <a:t>Arpaci-Dusseau</a:t>
            </a:r>
            <a:endParaRPr lang="en-US" dirty="0"/>
          </a:p>
          <a:p>
            <a:pPr lvl="1"/>
            <a:r>
              <a:rPr lang="en-US" dirty="0"/>
              <a:t>Chapter 5: Process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301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61744-3EBB-8C46-8959-78FD8F3B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study..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B1C60-779A-2F42-9F05-9608DC3B9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Class - Revision</a:t>
            </a:r>
          </a:p>
          <a:p>
            <a:r>
              <a:rPr lang="en-US" dirty="0"/>
              <a:t>Process State</a:t>
            </a:r>
          </a:p>
          <a:p>
            <a:r>
              <a:rPr lang="en-US" dirty="0"/>
              <a:t>Process Control Block</a:t>
            </a:r>
          </a:p>
          <a:p>
            <a:r>
              <a:rPr lang="en-US" dirty="0"/>
              <a:t>Process Scheduling</a:t>
            </a:r>
          </a:p>
          <a:p>
            <a:r>
              <a:rPr lang="en-US" dirty="0"/>
              <a:t>Process APIs and System Calls - 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416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Last Class</a:t>
            </a:r>
          </a:p>
        </p:txBody>
      </p:sp>
    </p:spTree>
    <p:extLst>
      <p:ext uri="{BB962C8B-B14F-4D97-AF65-F5344CB8AC3E}">
        <p14:creationId xmlns:p14="http://schemas.microsoft.com/office/powerpoint/2010/main" val="37583232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Recall: Process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unique Identifier (PID)</a:t>
            </a:r>
          </a:p>
          <a:p>
            <a:r>
              <a:rPr lang="en-US" altLang="en-US" dirty="0"/>
              <a:t>Memory Image</a:t>
            </a:r>
          </a:p>
          <a:p>
            <a:pPr lvl="1"/>
            <a:r>
              <a:rPr lang="en-US" altLang="en-US" dirty="0"/>
              <a:t>Code and Data (Static)</a:t>
            </a:r>
          </a:p>
          <a:p>
            <a:pPr lvl="1"/>
            <a:r>
              <a:rPr lang="en-US" altLang="en-US" dirty="0"/>
              <a:t>Stack and Heap (Dynamic)</a:t>
            </a:r>
          </a:p>
          <a:p>
            <a:r>
              <a:rPr lang="en-US" altLang="en-US" dirty="0"/>
              <a:t>CPU Context</a:t>
            </a:r>
          </a:p>
          <a:p>
            <a:pPr lvl="1"/>
            <a:r>
              <a:rPr lang="en-US" altLang="en-US" dirty="0"/>
              <a:t>Registers</a:t>
            </a:r>
          </a:p>
          <a:p>
            <a:pPr lvl="2"/>
            <a:r>
              <a:rPr lang="en-US" altLang="en-US" dirty="0"/>
              <a:t>PC</a:t>
            </a:r>
          </a:p>
          <a:p>
            <a:pPr lvl="2"/>
            <a:r>
              <a:rPr lang="en-US" altLang="en-US" dirty="0"/>
              <a:t>Stack Pointer</a:t>
            </a:r>
          </a:p>
          <a:p>
            <a:pPr lvl="2"/>
            <a:r>
              <a:rPr lang="en-US" altLang="en-US" dirty="0"/>
              <a:t>Frame Pointer</a:t>
            </a:r>
          </a:p>
          <a:p>
            <a:pPr lvl="2"/>
            <a:r>
              <a:rPr lang="en-US" altLang="en-US" dirty="0"/>
              <a:t>General Purpose Registers</a:t>
            </a:r>
          </a:p>
          <a:p>
            <a:r>
              <a:rPr lang="en-US" altLang="en-US" dirty="0"/>
              <a:t>File Descriptors</a:t>
            </a:r>
          </a:p>
          <a:p>
            <a:pPr lvl="1"/>
            <a:r>
              <a:rPr lang="en-US" altLang="en-US" dirty="0"/>
              <a:t>Pointers to open files and devices</a:t>
            </a:r>
          </a:p>
          <a:p>
            <a:pPr>
              <a:buFontTx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5150" y="2114550"/>
            <a:ext cx="1956412" cy="2480109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81593" y="4666517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 Light"/>
              </a:rPr>
              <a:t>Single-Threaded Process</a:t>
            </a:r>
          </a:p>
        </p:txBody>
      </p:sp>
    </p:spTree>
    <p:extLst>
      <p:ext uri="{BB962C8B-B14F-4D97-AF65-F5344CB8AC3E}">
        <p14:creationId xmlns:p14="http://schemas.microsoft.com/office/powerpoint/2010/main" val="185360518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0BA8-F9A0-F942-ACD5-90551762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Process Creation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3E77C8-D847-884D-936D-2EA795E73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4610472" cy="5105400"/>
          </a:xfrm>
        </p:spPr>
        <p:txBody>
          <a:bodyPr/>
          <a:lstStyle/>
          <a:p>
            <a:r>
              <a:rPr lang="en-IN" dirty="0"/>
              <a:t>Allocates memory and creates memory image</a:t>
            </a:r>
          </a:p>
          <a:p>
            <a:pPr lvl="1"/>
            <a:r>
              <a:rPr lang="en-IN" dirty="0"/>
              <a:t>Loads code, static data from disk executable (</a:t>
            </a:r>
            <a:r>
              <a:rPr lang="en-IN" dirty="0" err="1"/>
              <a:t>eg</a:t>
            </a:r>
            <a:r>
              <a:rPr lang="en-IN" dirty="0"/>
              <a:t> </a:t>
            </a:r>
            <a:r>
              <a:rPr lang="en-IN" dirty="0" err="1"/>
              <a:t>a.out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Creates and initialized runtime stack and heap</a:t>
            </a:r>
          </a:p>
          <a:p>
            <a:r>
              <a:rPr lang="en-IN" dirty="0"/>
              <a:t>Opens basic files</a:t>
            </a:r>
          </a:p>
          <a:p>
            <a:pPr lvl="1"/>
            <a:r>
              <a:rPr lang="en-IN" dirty="0"/>
              <a:t>Standard Input, Output, Error</a:t>
            </a:r>
          </a:p>
          <a:p>
            <a:pPr lvl="2"/>
            <a:r>
              <a:rPr lang="en-IN" dirty="0"/>
              <a:t>Standard Input Output let programs read input from terminal and print output to screen</a:t>
            </a:r>
          </a:p>
          <a:p>
            <a:r>
              <a:rPr lang="en-IN" dirty="0"/>
              <a:t>Initializes CPU registers</a:t>
            </a:r>
          </a:p>
          <a:p>
            <a:pPr lvl="1"/>
            <a:r>
              <a:rPr lang="en-IN" dirty="0"/>
              <a:t>PC points to first instruction</a:t>
            </a:r>
          </a:p>
          <a:p>
            <a:r>
              <a:rPr lang="en-US" dirty="0">
                <a:solidFill>
                  <a:srgbClr val="FF0000"/>
                </a:solidFill>
              </a:rPr>
              <a:t>In modern OS, process loading is done lazily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3B2FF-369F-BE49-B910-9024D333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441219"/>
            <a:ext cx="389550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77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Process States</a:t>
            </a:r>
          </a:p>
        </p:txBody>
      </p:sp>
    </p:spTree>
    <p:extLst>
      <p:ext uri="{BB962C8B-B14F-4D97-AF65-F5344CB8AC3E}">
        <p14:creationId xmlns:p14="http://schemas.microsoft.com/office/powerpoint/2010/main" val="18963760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73A5AD-52C4-A248-8801-08B12D37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9E2080-C637-5A44-9993-7515C58C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914400"/>
            <a:ext cx="7077075" cy="5105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Running</a:t>
            </a:r>
          </a:p>
          <a:p>
            <a:pPr lvl="1"/>
            <a:r>
              <a:rPr lang="en-US" dirty="0"/>
              <a:t>It is executing instructions</a:t>
            </a:r>
          </a:p>
          <a:p>
            <a:r>
              <a:rPr lang="en-US" dirty="0">
                <a:solidFill>
                  <a:srgbClr val="FF0000"/>
                </a:solidFill>
              </a:rPr>
              <a:t>Ready</a:t>
            </a:r>
          </a:p>
          <a:p>
            <a:pPr lvl="1"/>
            <a:r>
              <a:rPr lang="en-US" dirty="0"/>
              <a:t>A process is ready to run; Yet to be scheduled</a:t>
            </a:r>
          </a:p>
          <a:p>
            <a:r>
              <a:rPr lang="en-US" dirty="0">
                <a:solidFill>
                  <a:srgbClr val="FF0000"/>
                </a:solidFill>
              </a:rPr>
              <a:t>Waiting (blocked)</a:t>
            </a:r>
          </a:p>
          <a:p>
            <a:pPr lvl="1"/>
            <a:r>
              <a:rPr lang="en-US" dirty="0"/>
              <a:t>Suspended </a:t>
            </a:r>
          </a:p>
          <a:p>
            <a:pPr lvl="1"/>
            <a:r>
              <a:rPr lang="en-US" dirty="0"/>
              <a:t>Waiting for some event to be completed</a:t>
            </a:r>
          </a:p>
          <a:p>
            <a:pPr lvl="2"/>
            <a:r>
              <a:rPr lang="en-US" dirty="0"/>
              <a:t>Processes has initiated an I/O request to disk and gets blocked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As</a:t>
            </a:r>
            <a:r>
              <a:rPr lang="en-US" altLang="zh-CN" spc="-100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a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process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executes,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it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moves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from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state</a:t>
            </a:r>
            <a:r>
              <a:rPr lang="en-US" altLang="zh-CN" spc="-104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to</a:t>
            </a:r>
            <a:r>
              <a:rPr lang="en-US" altLang="zh-CN" spc="-109" dirty="0">
                <a:solidFill>
                  <a:srgbClr val="003265"/>
                </a:solidFill>
                <a:latin typeface="Arial"/>
                <a:cs typeface="Arial"/>
              </a:rPr>
              <a:t> </a:t>
            </a:r>
            <a:r>
              <a:rPr lang="en-US" altLang="zh-CN" dirty="0">
                <a:solidFill>
                  <a:srgbClr val="003265"/>
                </a:solidFill>
                <a:latin typeface="Arial"/>
                <a:ea typeface="Arial"/>
              </a:rPr>
              <a:t>state</a:t>
            </a:r>
          </a:p>
          <a:p>
            <a:pPr marL="914400" lvl="2" indent="0"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DE4E4-7D18-6941-AE0B-E3BEA9C8F692}"/>
              </a:ext>
            </a:extLst>
          </p:cNvPr>
          <p:cNvSpPr txBox="1"/>
          <p:nvPr/>
        </p:nvSpPr>
        <p:spPr>
          <a:xfrm>
            <a:off x="339144" y="6488668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1855836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6765</TotalTime>
  <Pages>60</Pages>
  <Words>1430</Words>
  <Application>Microsoft Macintosh PowerPoint</Application>
  <PresentationFormat>On-screen Show (4:3)</PresentationFormat>
  <Paragraphs>311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굴림</vt:lpstr>
      <vt:lpstr>ＭＳ Ｐゴシック</vt:lpstr>
      <vt:lpstr>Arial</vt:lpstr>
      <vt:lpstr>Calibri</vt:lpstr>
      <vt:lpstr>Calibri Light</vt:lpstr>
      <vt:lpstr>Comic Sans MS</vt:lpstr>
      <vt:lpstr>Consolas</vt:lpstr>
      <vt:lpstr>Gill Sans</vt:lpstr>
      <vt:lpstr>Gill Sans Light</vt:lpstr>
      <vt:lpstr>Symbol</vt:lpstr>
      <vt:lpstr>Times New Roman</vt:lpstr>
      <vt:lpstr>Office</vt:lpstr>
      <vt:lpstr> CS310 Operating Systems   Lecture 5: Process – PCB, System Calls</vt:lpstr>
      <vt:lpstr>Acknowledgements !</vt:lpstr>
      <vt:lpstr>Read the following: </vt:lpstr>
      <vt:lpstr>We will study..</vt:lpstr>
      <vt:lpstr>Last Class</vt:lpstr>
      <vt:lpstr>Recall: Process</vt:lpstr>
      <vt:lpstr>Recall: Process Creation</vt:lpstr>
      <vt:lpstr>Process States</vt:lpstr>
      <vt:lpstr>Process States</vt:lpstr>
      <vt:lpstr>Lifecycle of a Process</vt:lpstr>
      <vt:lpstr>Process States</vt:lpstr>
      <vt:lpstr>Process Control Block</vt:lpstr>
      <vt:lpstr>Process Control Block: OS Data Structure</vt:lpstr>
      <vt:lpstr>Process Control Block (PCB) - 1</vt:lpstr>
      <vt:lpstr>Process Control Block (PCB) - 2</vt:lpstr>
      <vt:lpstr>PCB Fields</vt:lpstr>
      <vt:lpstr>State Queues Examples</vt:lpstr>
      <vt:lpstr>PCB and Context Switching</vt:lpstr>
      <vt:lpstr>Process Scheduling</vt:lpstr>
      <vt:lpstr>Process Scheduling</vt:lpstr>
      <vt:lpstr>Ready Queue And Various I/O Device Queues</vt:lpstr>
      <vt:lpstr>Process APIs and System Calls - Introduction</vt:lpstr>
      <vt:lpstr>Process APIs</vt:lpstr>
      <vt:lpstr>Typical Unix OS</vt:lpstr>
      <vt:lpstr>System Calls (“Syscalls”)</vt:lpstr>
      <vt:lpstr>OS Library Issues Syscalls</vt:lpstr>
      <vt:lpstr>Function Calls vs System Calls</vt:lpstr>
      <vt:lpstr>System Calls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3: Process Concept - 2</dc:title>
  <dc:creator>Microsoft Office User</dc:creator>
  <dc:description>Imported some pictures from Silbershatz (c) 2005</dc:description>
  <cp:lastModifiedBy>Microsoft Office User</cp:lastModifiedBy>
  <cp:revision>33</cp:revision>
  <cp:lastPrinted>2019-01-22T23:28:05Z</cp:lastPrinted>
  <dcterms:created xsi:type="dcterms:W3CDTF">2021-08-08T09:24:03Z</dcterms:created>
  <dcterms:modified xsi:type="dcterms:W3CDTF">2021-09-01T14:54:19Z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